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0E6D82-6760-4B4B-9AB2-ABA83D4B7987}">
  <a:tblStyle styleId="{390E6D82-6760-4B4B-9AB2-ABA83D4B79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94"/>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47202851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47202851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477b484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477b484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Gather requirements -&gt; gather functional and non-functional requirements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477b484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477b484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47202851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47202851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Advantages:</a:t>
            </a:r>
            <a:endParaRPr/>
          </a:p>
          <a:p>
            <a:pPr marL="0" lvl="0" indent="0" algn="l" rtl="0">
              <a:spcBef>
                <a:spcPts val="0"/>
              </a:spcBef>
              <a:spcAft>
                <a:spcPts val="0"/>
              </a:spcAft>
              <a:buNone/>
            </a:pPr>
            <a:r>
              <a:rPr lang="en"/>
              <a:t>	Remove dependencies on a central service</a:t>
            </a:r>
            <a:endParaRPr/>
          </a:p>
          <a:p>
            <a:pPr marL="0" lvl="0" indent="0" algn="l" rtl="0">
              <a:spcBef>
                <a:spcPts val="0"/>
              </a:spcBef>
              <a:spcAft>
                <a:spcPts val="0"/>
              </a:spcAft>
              <a:buNone/>
            </a:pPr>
            <a:r>
              <a:rPr lang="en"/>
              <a:t>	Hyperledger-fabric - permissioned blockchain system, prevent 51-percent attack</a:t>
            </a:r>
            <a:endParaRPr/>
          </a:p>
          <a:p>
            <a:pPr marL="0" lvl="0" indent="0" algn="l" rtl="0">
              <a:spcBef>
                <a:spcPts val="0"/>
              </a:spcBef>
              <a:spcAft>
                <a:spcPts val="0"/>
              </a:spcAft>
              <a:buNone/>
            </a:pPr>
            <a:r>
              <a:rPr lang="en"/>
              <a:t>	All interactions must be authenticated and proven to be true by more than one source</a:t>
            </a:r>
            <a:endParaRPr/>
          </a:p>
          <a:p>
            <a:pPr marL="0" lvl="0" indent="0" algn="l" rtl="0">
              <a:spcBef>
                <a:spcPts val="0"/>
              </a:spcBef>
              <a:spcAft>
                <a:spcPts val="0"/>
              </a:spcAft>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4a8b499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4a8b4993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0"/>
            <a:ext cx="8520600" cy="170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Verdana"/>
                <a:ea typeface="Verdana"/>
                <a:cs typeface="Verdana"/>
                <a:sym typeface="Verdana"/>
              </a:rPr>
              <a:t>Applying Blockchain to Energy Delivery Systems</a:t>
            </a:r>
            <a:endParaRPr sz="3000" b="1">
              <a:latin typeface="Verdana"/>
              <a:ea typeface="Verdana"/>
              <a:cs typeface="Verdana"/>
              <a:sym typeface="Verdana"/>
            </a:endParaRPr>
          </a:p>
          <a:p>
            <a:pPr marL="0" lvl="0" indent="0" algn="ctr" rtl="0">
              <a:spcBef>
                <a:spcPts val="0"/>
              </a:spcBef>
              <a:spcAft>
                <a:spcPts val="0"/>
              </a:spcAft>
              <a:buNone/>
            </a:pPr>
            <a:br>
              <a:rPr lang="en" sz="1200">
                <a:latin typeface="Verdana"/>
                <a:ea typeface="Verdana"/>
                <a:cs typeface="Verdana"/>
                <a:sym typeface="Verdana"/>
              </a:rPr>
            </a:br>
            <a:r>
              <a:rPr lang="en" sz="1800">
                <a:latin typeface="Verdana"/>
                <a:ea typeface="Verdana"/>
                <a:cs typeface="Verdana"/>
                <a:sym typeface="Verdana"/>
              </a:rPr>
              <a:t>Project Plan</a:t>
            </a:r>
            <a:endParaRPr sz="1800">
              <a:latin typeface="Verdana"/>
              <a:ea typeface="Verdana"/>
              <a:cs typeface="Verdana"/>
              <a:sym typeface="Verdana"/>
            </a:endParaRPr>
          </a:p>
        </p:txBody>
      </p:sp>
      <p:sp>
        <p:nvSpPr>
          <p:cNvPr id="55" name="Google Shape;55;p13"/>
          <p:cNvSpPr txBox="1">
            <a:spLocks noGrp="1"/>
          </p:cNvSpPr>
          <p:nvPr>
            <p:ph type="subTitle" idx="1"/>
          </p:nvPr>
        </p:nvSpPr>
        <p:spPr>
          <a:xfrm>
            <a:off x="311700" y="1910700"/>
            <a:ext cx="8520600" cy="275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Georgia"/>
                <a:ea typeface="Georgia"/>
                <a:cs typeface="Georgia"/>
                <a:sym typeface="Georgia"/>
              </a:rPr>
              <a:t>Team:</a:t>
            </a:r>
            <a:r>
              <a:rPr lang="en" sz="1800">
                <a:latin typeface="Georgia"/>
                <a:ea typeface="Georgia"/>
                <a:cs typeface="Georgia"/>
                <a:sym typeface="Georgia"/>
              </a:rPr>
              <a:t> sdmay20-12</a:t>
            </a:r>
            <a:endParaRPr sz="1800">
              <a:latin typeface="Georgia"/>
              <a:ea typeface="Georgia"/>
              <a:cs typeface="Georgia"/>
              <a:sym typeface="Georgia"/>
            </a:endParaRPr>
          </a:p>
          <a:p>
            <a:pPr marL="0" lvl="0" indent="0" algn="ctr" rtl="0">
              <a:spcBef>
                <a:spcPts val="0"/>
              </a:spcBef>
              <a:spcAft>
                <a:spcPts val="0"/>
              </a:spcAft>
              <a:buNone/>
            </a:pPr>
            <a:r>
              <a:rPr lang="en" sz="1800" b="1">
                <a:latin typeface="Georgia"/>
                <a:ea typeface="Georgia"/>
                <a:cs typeface="Georgia"/>
                <a:sym typeface="Georgia"/>
              </a:rPr>
              <a:t>Client:</a:t>
            </a:r>
            <a:r>
              <a:rPr lang="en" sz="1800">
                <a:latin typeface="Georgia"/>
                <a:ea typeface="Georgia"/>
                <a:cs typeface="Georgia"/>
                <a:sym typeface="Georgia"/>
              </a:rPr>
              <a:t> Grant Johnson</a:t>
            </a:r>
            <a:endParaRPr sz="1800">
              <a:latin typeface="Georgia"/>
              <a:ea typeface="Georgia"/>
              <a:cs typeface="Georgia"/>
              <a:sym typeface="Georgia"/>
            </a:endParaRPr>
          </a:p>
          <a:p>
            <a:pPr marL="0" lvl="0" indent="0" algn="ctr" rtl="0">
              <a:spcBef>
                <a:spcPts val="0"/>
              </a:spcBef>
              <a:spcAft>
                <a:spcPts val="0"/>
              </a:spcAft>
              <a:buNone/>
            </a:pPr>
            <a:r>
              <a:rPr lang="en" sz="1800" b="1">
                <a:latin typeface="Georgia"/>
                <a:ea typeface="Georgia"/>
                <a:cs typeface="Georgia"/>
                <a:sym typeface="Georgia"/>
              </a:rPr>
              <a:t>Adviser:</a:t>
            </a:r>
            <a:r>
              <a:rPr lang="en" sz="1800">
                <a:latin typeface="Georgia"/>
                <a:ea typeface="Georgia"/>
                <a:cs typeface="Georgia"/>
                <a:sym typeface="Georgia"/>
              </a:rPr>
              <a:t> Manimaran Govindarasu</a:t>
            </a:r>
            <a:endParaRPr sz="1800">
              <a:latin typeface="Georgia"/>
              <a:ea typeface="Georgia"/>
              <a:cs typeface="Georgia"/>
              <a:sym typeface="Georgia"/>
            </a:endParaRPr>
          </a:p>
          <a:p>
            <a:pPr marL="0" lvl="0" indent="0" algn="ctr" rtl="0">
              <a:spcBef>
                <a:spcPts val="0"/>
              </a:spcBef>
              <a:spcAft>
                <a:spcPts val="0"/>
              </a:spcAft>
              <a:buNone/>
            </a:pPr>
            <a:endParaRPr sz="1800">
              <a:latin typeface="Georgia"/>
              <a:ea typeface="Georgia"/>
              <a:cs typeface="Georgia"/>
              <a:sym typeface="Georgia"/>
            </a:endParaRPr>
          </a:p>
          <a:p>
            <a:pPr marL="0" lvl="0" indent="0" algn="ctr" rtl="0">
              <a:spcBef>
                <a:spcPts val="0"/>
              </a:spcBef>
              <a:spcAft>
                <a:spcPts val="0"/>
              </a:spcAft>
              <a:buNone/>
            </a:pPr>
            <a:r>
              <a:rPr lang="en" sz="1800" b="1" u="sng">
                <a:latin typeface="Georgia"/>
                <a:ea typeface="Georgia"/>
                <a:cs typeface="Georgia"/>
                <a:sym typeface="Georgia"/>
              </a:rPr>
              <a:t>Team Members</a:t>
            </a:r>
            <a:endParaRPr sz="1800" b="1" u="sng">
              <a:latin typeface="Georgia"/>
              <a:ea typeface="Georgia"/>
              <a:cs typeface="Georgia"/>
              <a:sym typeface="Georgia"/>
            </a:endParaRPr>
          </a:p>
          <a:p>
            <a:pPr marL="0" lvl="0" indent="0" algn="ctr" rtl="0">
              <a:spcBef>
                <a:spcPts val="0"/>
              </a:spcBef>
              <a:spcAft>
                <a:spcPts val="0"/>
              </a:spcAft>
              <a:buNone/>
            </a:pPr>
            <a:r>
              <a:rPr lang="en" sz="1600">
                <a:latin typeface="Georgia"/>
                <a:ea typeface="Georgia"/>
                <a:cs typeface="Georgia"/>
                <a:sym typeface="Georgia"/>
              </a:rPr>
              <a:t>Anthony Cosimo - Test Engineer</a:t>
            </a:r>
            <a:endParaRPr sz="1600">
              <a:latin typeface="Georgia"/>
              <a:ea typeface="Georgia"/>
              <a:cs typeface="Georgia"/>
              <a:sym typeface="Georgia"/>
            </a:endParaRPr>
          </a:p>
          <a:p>
            <a:pPr marL="0" lvl="0" indent="0" algn="ctr" rtl="0">
              <a:spcBef>
                <a:spcPts val="0"/>
              </a:spcBef>
              <a:spcAft>
                <a:spcPts val="0"/>
              </a:spcAft>
              <a:buNone/>
            </a:pPr>
            <a:r>
              <a:rPr lang="en" sz="1600">
                <a:latin typeface="Georgia"/>
                <a:ea typeface="Georgia"/>
                <a:cs typeface="Georgia"/>
                <a:sym typeface="Georgia"/>
              </a:rPr>
              <a:t>Jacob Dawson - Report Manager</a:t>
            </a:r>
            <a:endParaRPr sz="1600">
              <a:latin typeface="Georgia"/>
              <a:ea typeface="Georgia"/>
              <a:cs typeface="Georgia"/>
              <a:sym typeface="Georgia"/>
            </a:endParaRPr>
          </a:p>
          <a:p>
            <a:pPr marL="0" lvl="0" indent="0" algn="ctr" rtl="0">
              <a:spcBef>
                <a:spcPts val="0"/>
              </a:spcBef>
              <a:spcAft>
                <a:spcPts val="0"/>
              </a:spcAft>
              <a:buNone/>
            </a:pPr>
            <a:r>
              <a:rPr lang="en" sz="1600">
                <a:latin typeface="Georgia"/>
                <a:ea typeface="Georgia"/>
                <a:cs typeface="Georgia"/>
                <a:sym typeface="Georgia"/>
              </a:rPr>
              <a:t>Keegan Bloedel - Meeting Facilitator</a:t>
            </a:r>
            <a:endParaRPr sz="1600">
              <a:latin typeface="Georgia"/>
              <a:ea typeface="Georgia"/>
              <a:cs typeface="Georgia"/>
              <a:sym typeface="Georgia"/>
            </a:endParaRPr>
          </a:p>
          <a:p>
            <a:pPr marL="0" lvl="0" indent="0" algn="ctr" rtl="0">
              <a:spcBef>
                <a:spcPts val="0"/>
              </a:spcBef>
              <a:spcAft>
                <a:spcPts val="0"/>
              </a:spcAft>
              <a:buNone/>
            </a:pPr>
            <a:r>
              <a:rPr lang="en" sz="1600">
                <a:latin typeface="Georgia"/>
                <a:ea typeface="Georgia"/>
                <a:cs typeface="Georgia"/>
                <a:sym typeface="Georgia"/>
              </a:rPr>
              <a:t>Katherine Ringgenberg - Meeting Scribe</a:t>
            </a:r>
            <a:endParaRPr sz="1600">
              <a:latin typeface="Georgia"/>
              <a:ea typeface="Georgia"/>
              <a:cs typeface="Georgia"/>
              <a:sym typeface="Georgia"/>
            </a:endParaRPr>
          </a:p>
          <a:p>
            <a:pPr marL="0" lvl="0" indent="0" algn="ctr" rtl="0">
              <a:spcBef>
                <a:spcPts val="0"/>
              </a:spcBef>
              <a:spcAft>
                <a:spcPts val="0"/>
              </a:spcAft>
              <a:buNone/>
            </a:pPr>
            <a:r>
              <a:rPr lang="en" sz="1600">
                <a:latin typeface="Georgia"/>
                <a:ea typeface="Georgia"/>
                <a:cs typeface="Georgia"/>
                <a:sym typeface="Georgia"/>
              </a:rPr>
              <a:t>Steven Rein - Software Architect</a:t>
            </a:r>
            <a:endParaRPr sz="1600">
              <a:latin typeface="Georgia"/>
              <a:ea typeface="Georgia"/>
              <a:cs typeface="Georgia"/>
              <a:sym typeface="Georgia"/>
            </a:endParaRPr>
          </a:p>
          <a:p>
            <a:pPr marL="0" lvl="0" indent="0" algn="ctr" rtl="0">
              <a:spcBef>
                <a:spcPts val="0"/>
              </a:spcBef>
              <a:spcAft>
                <a:spcPts val="0"/>
              </a:spcAft>
              <a:buNone/>
            </a:pPr>
            <a:r>
              <a:rPr lang="en" sz="1600">
                <a:latin typeface="Georgia"/>
                <a:ea typeface="Georgia"/>
                <a:cs typeface="Georgia"/>
                <a:sym typeface="Georgia"/>
              </a:rPr>
              <a:t>Dakota Moore - Cybersecurity Manager</a:t>
            </a:r>
            <a:endParaRPr sz="1600">
              <a:latin typeface="Georgia"/>
              <a:ea typeface="Georgia"/>
              <a:cs typeface="Georgia"/>
              <a:sym typeface="Georgia"/>
            </a:endParaRPr>
          </a:p>
        </p:txBody>
      </p:sp>
      <p:pic>
        <p:nvPicPr>
          <p:cNvPr id="2" name="Online Media 1" descr="title-slide.mp3">
            <a:hlinkClick r:id="" action="ppaction://media"/>
            <a:extLst>
              <a:ext uri="{FF2B5EF4-FFF2-40B4-BE49-F238E27FC236}">
                <a16:creationId xmlns:a16="http://schemas.microsoft.com/office/drawing/2014/main" id="{07423CFD-9B76-9C4B-9CEB-313256601B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3921" y="3420728"/>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413"/>
    </mc:Choice>
    <mc:Fallback>
      <p:transition spd="slow" advTm="15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1" objId="2"/>
        <p14:stopEvt time="15413"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Introductory</a:t>
            </a:r>
            <a:endParaRPr/>
          </a:p>
        </p:txBody>
      </p:sp>
      <p:sp>
        <p:nvSpPr>
          <p:cNvPr id="61" name="Google Shape;61;p14"/>
          <p:cNvSpPr txBox="1">
            <a:spLocks noGrp="1"/>
          </p:cNvSpPr>
          <p:nvPr>
            <p:ph type="body" idx="1"/>
          </p:nvPr>
        </p:nvSpPr>
        <p:spPr>
          <a:xfrm>
            <a:off x="311700" y="1152475"/>
            <a:ext cx="8609700" cy="17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Problem Statement:</a:t>
            </a:r>
            <a:endParaRPr/>
          </a:p>
          <a:p>
            <a:pPr marL="914400" lvl="1" indent="-317500" algn="l" rtl="0">
              <a:spcBef>
                <a:spcPts val="0"/>
              </a:spcBef>
              <a:spcAft>
                <a:spcPts val="0"/>
              </a:spcAft>
              <a:buSzPts val="1400"/>
              <a:buChar char="○"/>
            </a:pPr>
            <a:r>
              <a:rPr lang="en"/>
              <a:t>Energy Delivery Systems are deployed in an environment that is geographically distributed utilizing public internet infrastructure for communications. The integrity of measurements, commands, and authenticity of control devices performing communication are critical for trusted operations.</a:t>
            </a:r>
            <a:endParaRPr/>
          </a:p>
          <a:p>
            <a:pPr marL="457200" lvl="0" indent="-342900" algn="l" rtl="0">
              <a:spcBef>
                <a:spcPts val="0"/>
              </a:spcBef>
              <a:spcAft>
                <a:spcPts val="0"/>
              </a:spcAft>
              <a:buSzPts val="1800"/>
              <a:buChar char="●"/>
            </a:pPr>
            <a:r>
              <a:rPr lang="en"/>
              <a:t>Use Cases</a:t>
            </a:r>
            <a:endParaRPr/>
          </a:p>
          <a:p>
            <a:pPr marL="0" lvl="0" indent="0" algn="l" rtl="0">
              <a:spcBef>
                <a:spcPts val="1600"/>
              </a:spcBef>
              <a:spcAft>
                <a:spcPts val="1600"/>
              </a:spcAft>
              <a:buNone/>
            </a:pPr>
            <a:endParaRPr/>
          </a:p>
        </p:txBody>
      </p:sp>
      <p:pic>
        <p:nvPicPr>
          <p:cNvPr id="62" name="Google Shape;62;p14"/>
          <p:cNvPicPr preferRelativeResize="0"/>
          <p:nvPr/>
        </p:nvPicPr>
        <p:blipFill>
          <a:blip r:embed="rId5">
            <a:alphaModFix/>
          </a:blip>
          <a:stretch>
            <a:fillRect/>
          </a:stretch>
        </p:blipFill>
        <p:spPr>
          <a:xfrm>
            <a:off x="1551263" y="2965400"/>
            <a:ext cx="6041475" cy="2013825"/>
          </a:xfrm>
          <a:prstGeom prst="rect">
            <a:avLst/>
          </a:prstGeom>
          <a:noFill/>
          <a:ln>
            <a:noFill/>
          </a:ln>
        </p:spPr>
      </p:pic>
      <p:pic>
        <p:nvPicPr>
          <p:cNvPr id="2" name="Online Media 1" descr="problem-statement.mp3">
            <a:hlinkClick r:id="" action="ppaction://media"/>
            <a:extLst>
              <a:ext uri="{FF2B5EF4-FFF2-40B4-BE49-F238E27FC236}">
                <a16:creationId xmlns:a16="http://schemas.microsoft.com/office/drawing/2014/main" id="{ADB2E657-0CCE-4948-B2FD-BDD5AB6E00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7734"/>
    </mc:Choice>
    <mc:Fallback>
      <p:transition spd="slow" advTm="47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 objId="2"/>
        <p14:stopEvt time="47734"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Introductory</a:t>
            </a:r>
            <a:endParaRPr/>
          </a:p>
        </p:txBody>
      </p:sp>
      <p:sp>
        <p:nvSpPr>
          <p:cNvPr id="68" name="Google Shape;68;p1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u="sng"/>
              <a:t>Technical Tasks</a:t>
            </a:r>
            <a:endParaRPr b="1" u="sng"/>
          </a:p>
          <a:p>
            <a:pPr marL="457200" lvl="0" indent="-304800" algn="l" rtl="0">
              <a:lnSpc>
                <a:spcPct val="150000"/>
              </a:lnSpc>
              <a:spcBef>
                <a:spcPts val="0"/>
              </a:spcBef>
              <a:spcAft>
                <a:spcPts val="0"/>
              </a:spcAft>
              <a:buSzPts val="1200"/>
              <a:buAutoNum type="arabicPeriod"/>
            </a:pPr>
            <a:r>
              <a:rPr lang="en" sz="1200"/>
              <a:t>Gather requirements</a:t>
            </a:r>
            <a:endParaRPr sz="1200"/>
          </a:p>
          <a:p>
            <a:pPr marL="457200" lvl="0" indent="-304800" algn="l" rtl="0">
              <a:lnSpc>
                <a:spcPct val="150000"/>
              </a:lnSpc>
              <a:spcBef>
                <a:spcPts val="0"/>
              </a:spcBef>
              <a:spcAft>
                <a:spcPts val="0"/>
              </a:spcAft>
              <a:buSzPts val="1200"/>
              <a:buAutoNum type="arabicPeriod"/>
            </a:pPr>
            <a:r>
              <a:rPr lang="en" sz="1200"/>
              <a:t>Gain domain knowledge</a:t>
            </a:r>
            <a:endParaRPr sz="1200"/>
          </a:p>
          <a:p>
            <a:pPr marL="457200" lvl="0" indent="-304800" algn="l" rtl="0">
              <a:lnSpc>
                <a:spcPct val="150000"/>
              </a:lnSpc>
              <a:spcBef>
                <a:spcPts val="0"/>
              </a:spcBef>
              <a:spcAft>
                <a:spcPts val="0"/>
              </a:spcAft>
              <a:buSzPts val="1200"/>
              <a:buAutoNum type="arabicPeriod"/>
            </a:pPr>
            <a:r>
              <a:rPr lang="en" sz="1200"/>
              <a:t>Implement a functional five node Blockchain Network</a:t>
            </a:r>
            <a:endParaRPr sz="1200"/>
          </a:p>
          <a:p>
            <a:pPr marL="457200" lvl="0" indent="-304800" algn="l" rtl="0">
              <a:lnSpc>
                <a:spcPct val="150000"/>
              </a:lnSpc>
              <a:spcBef>
                <a:spcPts val="0"/>
              </a:spcBef>
              <a:spcAft>
                <a:spcPts val="0"/>
              </a:spcAft>
              <a:buSzPts val="1200"/>
              <a:buAutoNum type="arabicPeriod"/>
            </a:pPr>
            <a:r>
              <a:rPr lang="en" sz="1200"/>
              <a:t>Implement the Smart Contract Layer</a:t>
            </a:r>
            <a:endParaRPr sz="1200"/>
          </a:p>
          <a:p>
            <a:pPr marL="457200" lvl="0" indent="-304800" algn="l" rtl="0">
              <a:lnSpc>
                <a:spcPct val="150000"/>
              </a:lnSpc>
              <a:spcBef>
                <a:spcPts val="0"/>
              </a:spcBef>
              <a:spcAft>
                <a:spcPts val="0"/>
              </a:spcAft>
              <a:buSzPts val="1200"/>
              <a:buAutoNum type="arabicPeriod"/>
            </a:pPr>
            <a:r>
              <a:rPr lang="en" sz="1200"/>
              <a:t>Implement the API</a:t>
            </a:r>
            <a:endParaRPr sz="1200"/>
          </a:p>
          <a:p>
            <a:pPr marL="457200" lvl="0" indent="-304800" algn="l" rtl="0">
              <a:lnSpc>
                <a:spcPct val="150000"/>
              </a:lnSpc>
              <a:spcBef>
                <a:spcPts val="0"/>
              </a:spcBef>
              <a:spcAft>
                <a:spcPts val="0"/>
              </a:spcAft>
              <a:buSzPts val="1200"/>
              <a:buAutoNum type="arabicPeriod"/>
            </a:pPr>
            <a:r>
              <a:rPr lang="en" sz="1200"/>
              <a:t>Implement the UI</a:t>
            </a:r>
            <a:endParaRPr sz="1200"/>
          </a:p>
          <a:p>
            <a:pPr marL="457200" lvl="0" indent="-304800" algn="l" rtl="0">
              <a:lnSpc>
                <a:spcPct val="150000"/>
              </a:lnSpc>
              <a:spcBef>
                <a:spcPts val="0"/>
              </a:spcBef>
              <a:spcAft>
                <a:spcPts val="0"/>
              </a:spcAft>
              <a:buSzPts val="1200"/>
              <a:buAutoNum type="arabicPeriod"/>
            </a:pPr>
            <a:r>
              <a:rPr lang="en" sz="1200"/>
              <a:t>Integrate with PowerCyber Devices</a:t>
            </a:r>
            <a:endParaRPr sz="1200"/>
          </a:p>
          <a:p>
            <a:pPr marL="457200" lvl="0" indent="-304800" algn="l" rtl="0">
              <a:lnSpc>
                <a:spcPct val="150000"/>
              </a:lnSpc>
              <a:spcBef>
                <a:spcPts val="0"/>
              </a:spcBef>
              <a:spcAft>
                <a:spcPts val="0"/>
              </a:spcAft>
              <a:buSzPts val="1200"/>
              <a:buAutoNum type="arabicPeriod"/>
            </a:pPr>
            <a:r>
              <a:rPr lang="en" sz="1200"/>
              <a:t>Implement system-level testing</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69" name="Google Shape;69;p15"/>
          <p:cNvSpPr txBox="1">
            <a:spLocks noGrp="1"/>
          </p:cNvSpPr>
          <p:nvPr>
            <p:ph type="body" idx="1"/>
          </p:nvPr>
        </p:nvSpPr>
        <p:spPr>
          <a:xfrm>
            <a:off x="4572000" y="1152475"/>
            <a:ext cx="48501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u="sng"/>
              <a:t>Expected End Products/Deliverables</a:t>
            </a:r>
            <a:endParaRPr b="1" u="sng"/>
          </a:p>
          <a:p>
            <a:pPr marL="457200" lvl="0" indent="-304800" algn="l" rtl="0">
              <a:lnSpc>
                <a:spcPct val="150000"/>
              </a:lnSpc>
              <a:spcBef>
                <a:spcPts val="0"/>
              </a:spcBef>
              <a:spcAft>
                <a:spcPts val="0"/>
              </a:spcAft>
              <a:buSzPts val="1200"/>
              <a:buAutoNum type="arabicPeriod"/>
            </a:pPr>
            <a:r>
              <a:rPr lang="en" sz="1200"/>
              <a:t>A fully functional blockchain node system</a:t>
            </a:r>
            <a:endParaRPr sz="1200"/>
          </a:p>
          <a:p>
            <a:pPr marL="457200" lvl="0" indent="-304800" algn="l" rtl="0">
              <a:lnSpc>
                <a:spcPct val="150000"/>
              </a:lnSpc>
              <a:spcBef>
                <a:spcPts val="0"/>
              </a:spcBef>
              <a:spcAft>
                <a:spcPts val="0"/>
              </a:spcAft>
              <a:buSzPts val="1200"/>
              <a:buAutoNum type="arabicPeriod"/>
            </a:pPr>
            <a:r>
              <a:rPr lang="en" sz="1200"/>
              <a:t>Authenticate calls from API to the Blockchain Network</a:t>
            </a:r>
            <a:endParaRPr sz="1200"/>
          </a:p>
          <a:p>
            <a:pPr marL="457200" lvl="0" indent="-304800" algn="l" rtl="0">
              <a:lnSpc>
                <a:spcPct val="150000"/>
              </a:lnSpc>
              <a:spcBef>
                <a:spcPts val="0"/>
              </a:spcBef>
              <a:spcAft>
                <a:spcPts val="0"/>
              </a:spcAft>
              <a:buSzPts val="1200"/>
              <a:buAutoNum type="arabicPeriod"/>
            </a:pPr>
            <a:r>
              <a:rPr lang="en" sz="1200"/>
              <a:t>Web-based user interface</a:t>
            </a:r>
            <a:endParaRPr sz="1200"/>
          </a:p>
          <a:p>
            <a:pPr marL="457200" lvl="0" indent="-304800" algn="l" rtl="0">
              <a:lnSpc>
                <a:spcPct val="150000"/>
              </a:lnSpc>
              <a:spcBef>
                <a:spcPts val="0"/>
              </a:spcBef>
              <a:spcAft>
                <a:spcPts val="0"/>
              </a:spcAft>
              <a:buSzPts val="1200"/>
              <a:buAutoNum type="arabicPeriod"/>
            </a:pPr>
            <a:r>
              <a:rPr lang="en" sz="1200"/>
              <a:t>Project documentation</a:t>
            </a:r>
            <a:endParaRPr sz="1200"/>
          </a:p>
          <a:p>
            <a:pPr marL="457200" lvl="0" indent="-304800" algn="l" rtl="0">
              <a:lnSpc>
                <a:spcPct val="150000"/>
              </a:lnSpc>
              <a:spcBef>
                <a:spcPts val="0"/>
              </a:spcBef>
              <a:spcAft>
                <a:spcPts val="0"/>
              </a:spcAft>
              <a:buSzPts val="1200"/>
              <a:buAutoNum type="arabicPeriod"/>
            </a:pPr>
            <a:r>
              <a:rPr lang="en" sz="1200"/>
              <a:t>Continuous integration and deployment infrastructure</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2" name="Online Media 1" descr="tech-tasks.mp3">
            <a:hlinkClick r:id="" action="ppaction://media"/>
            <a:extLst>
              <a:ext uri="{FF2B5EF4-FFF2-40B4-BE49-F238E27FC236}">
                <a16:creationId xmlns:a16="http://schemas.microsoft.com/office/drawing/2014/main" id="{81F78037-09D4-1B4C-9617-9424282A0D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2719"/>
    </mc:Choice>
    <mc:Fallback>
      <p:transition spd="slow" advTm="9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 objId="2"/>
        <p14:stopEvt time="92654"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Assumptions and Limitations</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Assumptions</a:t>
            </a:r>
            <a:endParaRPr/>
          </a:p>
          <a:p>
            <a:pPr marL="457200" lvl="0" indent="-317500" algn="l" rtl="0">
              <a:spcBef>
                <a:spcPts val="1600"/>
              </a:spcBef>
              <a:spcAft>
                <a:spcPts val="0"/>
              </a:spcAft>
              <a:buSzPts val="1400"/>
              <a:buChar char="-"/>
            </a:pPr>
            <a:r>
              <a:rPr lang="en" sz="1400"/>
              <a:t>Server hardware and operating system environment will be made available through PowerCyber and these resources will be sufficient for the development.</a:t>
            </a:r>
            <a:endParaRPr sz="1400"/>
          </a:p>
          <a:p>
            <a:pPr marL="457200" lvl="0" indent="-317500" algn="l" rtl="0">
              <a:spcBef>
                <a:spcPts val="0"/>
              </a:spcBef>
              <a:spcAft>
                <a:spcPts val="0"/>
              </a:spcAft>
              <a:buSzPts val="1400"/>
              <a:buChar char="-"/>
            </a:pPr>
            <a:r>
              <a:rPr lang="en" sz="1400"/>
              <a:t>We will be provided access to devices that use PowerCyber.</a:t>
            </a:r>
            <a:endParaRPr sz="1400"/>
          </a:p>
          <a:p>
            <a:pPr marL="0" lvl="0" indent="0" algn="l" rtl="0">
              <a:spcBef>
                <a:spcPts val="1600"/>
              </a:spcBef>
              <a:spcAft>
                <a:spcPts val="0"/>
              </a:spcAft>
              <a:buNone/>
            </a:pPr>
            <a:r>
              <a:rPr lang="en"/>
              <a:t>Limitations</a:t>
            </a:r>
            <a:endParaRPr/>
          </a:p>
          <a:p>
            <a:pPr marL="457200" lvl="0" indent="-317500" algn="l" rtl="0">
              <a:spcBef>
                <a:spcPts val="1600"/>
              </a:spcBef>
              <a:spcAft>
                <a:spcPts val="0"/>
              </a:spcAft>
              <a:buSzPts val="1400"/>
              <a:buChar char="-"/>
            </a:pPr>
            <a:r>
              <a:rPr lang="en" sz="1400"/>
              <a:t>There is no budget for the project, thus, we are constrained to using PowerCyber resources.</a:t>
            </a:r>
            <a:endParaRPr sz="1400"/>
          </a:p>
          <a:p>
            <a:pPr marL="457200" lvl="0" indent="-317500" algn="l" rtl="0">
              <a:spcBef>
                <a:spcPts val="0"/>
              </a:spcBef>
              <a:spcAft>
                <a:spcPts val="0"/>
              </a:spcAft>
              <a:buSzPts val="1400"/>
              <a:buChar char="-"/>
            </a:pPr>
            <a:r>
              <a:rPr lang="en" sz="1400"/>
              <a:t>If the PowerCyber resources are found to be insufficient, the sponsor will either arrange for different resources or modify the scope to work with the existing resources.</a:t>
            </a:r>
            <a:endParaRPr sz="1400"/>
          </a:p>
          <a:p>
            <a:pPr marL="457200" lvl="0" indent="-317500" algn="l" rtl="0">
              <a:spcBef>
                <a:spcPts val="0"/>
              </a:spcBef>
              <a:spcAft>
                <a:spcPts val="0"/>
              </a:spcAft>
              <a:buSzPts val="1400"/>
              <a:buChar char="-"/>
            </a:pPr>
            <a:r>
              <a:rPr lang="en" sz="1400"/>
              <a:t>Hyperledger Fabric must be used as the permission-based distributed ledger framework.</a:t>
            </a:r>
            <a:endParaRPr sz="1400"/>
          </a:p>
          <a:p>
            <a:pPr marL="457200" lvl="0" indent="-317500" algn="l" rtl="0">
              <a:spcBef>
                <a:spcPts val="0"/>
              </a:spcBef>
              <a:spcAft>
                <a:spcPts val="0"/>
              </a:spcAft>
              <a:buSzPts val="1400"/>
              <a:buChar char="-"/>
            </a:pPr>
            <a:r>
              <a:rPr lang="en" sz="1400"/>
              <a:t>All Hyperledger Fabric related code must be written in JavaScript.</a:t>
            </a:r>
            <a:endParaRPr sz="1400"/>
          </a:p>
          <a:p>
            <a:pPr marL="0" lvl="0" indent="0" algn="l" rtl="0">
              <a:spcBef>
                <a:spcPts val="1600"/>
              </a:spcBef>
              <a:spcAft>
                <a:spcPts val="1600"/>
              </a:spcAft>
              <a:buNone/>
            </a:pPr>
            <a:endParaRPr/>
          </a:p>
        </p:txBody>
      </p:sp>
      <p:pic>
        <p:nvPicPr>
          <p:cNvPr id="2" name="Online Media 1" descr="assumptions-limitations.mp3">
            <a:hlinkClick r:id="" action="ppaction://media"/>
            <a:extLst>
              <a:ext uri="{FF2B5EF4-FFF2-40B4-BE49-F238E27FC236}">
                <a16:creationId xmlns:a16="http://schemas.microsoft.com/office/drawing/2014/main" id="{2F482898-4508-E847-9BB4-248603D9E3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544"/>
    </mc:Choice>
    <mc:Fallback>
      <p:transition spd="slow" advTm="46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 objId="2"/>
        <p14:stopEvt time="45984"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Approach and Statement of Work</a:t>
            </a:r>
            <a:endParaRPr/>
          </a:p>
        </p:txBody>
      </p:sp>
      <p:sp>
        <p:nvSpPr>
          <p:cNvPr id="81" name="Google Shape;81;p17"/>
          <p:cNvSpPr txBox="1">
            <a:spLocks noGrp="1"/>
          </p:cNvSpPr>
          <p:nvPr>
            <p:ph type="body" idx="1"/>
          </p:nvPr>
        </p:nvSpPr>
        <p:spPr>
          <a:xfrm>
            <a:off x="311700" y="1143875"/>
            <a:ext cx="32301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Objective: Develop a blockchain energy delivery system that adds security and reliability.</a:t>
            </a:r>
            <a:endParaRPr/>
          </a:p>
          <a:p>
            <a:pPr marL="457200" lvl="0" indent="-342900" algn="l" rtl="0">
              <a:spcBef>
                <a:spcPts val="0"/>
              </a:spcBef>
              <a:spcAft>
                <a:spcPts val="0"/>
              </a:spcAft>
              <a:buSzPts val="1800"/>
              <a:buChar char="●"/>
            </a:pPr>
            <a:r>
              <a:rPr lang="en"/>
              <a:t>Assessment of Proposed Design</a:t>
            </a:r>
            <a:endParaRPr/>
          </a:p>
          <a:p>
            <a:pPr marL="457200" lvl="0" indent="0" algn="l" rtl="0">
              <a:spcBef>
                <a:spcPts val="1600"/>
              </a:spcBef>
              <a:spcAft>
                <a:spcPts val="1600"/>
              </a:spcAft>
              <a:buNone/>
            </a:pPr>
            <a:endParaRPr/>
          </a:p>
        </p:txBody>
      </p:sp>
      <p:pic>
        <p:nvPicPr>
          <p:cNvPr id="82" name="Google Shape;82;p17"/>
          <p:cNvPicPr preferRelativeResize="0"/>
          <p:nvPr/>
        </p:nvPicPr>
        <p:blipFill>
          <a:blip r:embed="rId5">
            <a:alphaModFix/>
          </a:blip>
          <a:stretch>
            <a:fillRect/>
          </a:stretch>
        </p:blipFill>
        <p:spPr>
          <a:xfrm>
            <a:off x="3541800" y="1750150"/>
            <a:ext cx="5311375" cy="2203850"/>
          </a:xfrm>
          <a:prstGeom prst="rect">
            <a:avLst/>
          </a:prstGeom>
          <a:noFill/>
          <a:ln>
            <a:noFill/>
          </a:ln>
        </p:spPr>
      </p:pic>
      <p:pic>
        <p:nvPicPr>
          <p:cNvPr id="2" name="Online Media 1" descr="proposed-approach.mp3">
            <a:hlinkClick r:id="" action="ppaction://media"/>
            <a:extLst>
              <a:ext uri="{FF2B5EF4-FFF2-40B4-BE49-F238E27FC236}">
                <a16:creationId xmlns:a16="http://schemas.microsoft.com/office/drawing/2014/main" id="{157A7D52-BC1E-6349-B4AA-DDEEA2CFFA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676"/>
    </mc:Choice>
    <mc:Fallback>
      <p:transition spd="slow" advTm="38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1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9" objId="2"/>
        <p14:stopEvt time="38676"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Walkthrough</a:t>
            </a:r>
            <a:endParaRPr/>
          </a:p>
        </p:txBody>
      </p:sp>
      <p:graphicFrame>
        <p:nvGraphicFramePr>
          <p:cNvPr id="88" name="Google Shape;88;p18"/>
          <p:cNvGraphicFramePr/>
          <p:nvPr/>
        </p:nvGraphicFramePr>
        <p:xfrm>
          <a:off x="353600" y="1068230"/>
          <a:ext cx="8418425" cy="3770325"/>
        </p:xfrm>
        <a:graphic>
          <a:graphicData uri="http://schemas.openxmlformats.org/drawingml/2006/table">
            <a:tbl>
              <a:tblPr>
                <a:noFill/>
                <a:tableStyleId>{390E6D82-6760-4B4B-9AB2-ABA83D4B7987}</a:tableStyleId>
              </a:tblPr>
              <a:tblGrid>
                <a:gridCol w="1218900">
                  <a:extLst>
                    <a:ext uri="{9D8B030D-6E8A-4147-A177-3AD203B41FA5}">
                      <a16:colId xmlns:a16="http://schemas.microsoft.com/office/drawing/2014/main" val="20000"/>
                    </a:ext>
                  </a:extLst>
                </a:gridCol>
                <a:gridCol w="885675">
                  <a:extLst>
                    <a:ext uri="{9D8B030D-6E8A-4147-A177-3AD203B41FA5}">
                      <a16:colId xmlns:a16="http://schemas.microsoft.com/office/drawing/2014/main" val="20001"/>
                    </a:ext>
                  </a:extLst>
                </a:gridCol>
                <a:gridCol w="885675">
                  <a:extLst>
                    <a:ext uri="{9D8B030D-6E8A-4147-A177-3AD203B41FA5}">
                      <a16:colId xmlns:a16="http://schemas.microsoft.com/office/drawing/2014/main" val="20002"/>
                    </a:ext>
                  </a:extLst>
                </a:gridCol>
                <a:gridCol w="903225">
                  <a:extLst>
                    <a:ext uri="{9D8B030D-6E8A-4147-A177-3AD203B41FA5}">
                      <a16:colId xmlns:a16="http://schemas.microsoft.com/office/drawing/2014/main" val="20003"/>
                    </a:ext>
                  </a:extLst>
                </a:gridCol>
                <a:gridCol w="929550">
                  <a:extLst>
                    <a:ext uri="{9D8B030D-6E8A-4147-A177-3AD203B41FA5}">
                      <a16:colId xmlns:a16="http://schemas.microsoft.com/office/drawing/2014/main" val="20004"/>
                    </a:ext>
                  </a:extLst>
                </a:gridCol>
                <a:gridCol w="868150">
                  <a:extLst>
                    <a:ext uri="{9D8B030D-6E8A-4147-A177-3AD203B41FA5}">
                      <a16:colId xmlns:a16="http://schemas.microsoft.com/office/drawing/2014/main" val="20005"/>
                    </a:ext>
                  </a:extLst>
                </a:gridCol>
                <a:gridCol w="929550">
                  <a:extLst>
                    <a:ext uri="{9D8B030D-6E8A-4147-A177-3AD203B41FA5}">
                      <a16:colId xmlns:a16="http://schemas.microsoft.com/office/drawing/2014/main" val="20006"/>
                    </a:ext>
                  </a:extLst>
                </a:gridCol>
                <a:gridCol w="903225">
                  <a:extLst>
                    <a:ext uri="{9D8B030D-6E8A-4147-A177-3AD203B41FA5}">
                      <a16:colId xmlns:a16="http://schemas.microsoft.com/office/drawing/2014/main" val="20007"/>
                    </a:ext>
                  </a:extLst>
                </a:gridCol>
                <a:gridCol w="894475">
                  <a:extLst>
                    <a:ext uri="{9D8B030D-6E8A-4147-A177-3AD203B41FA5}">
                      <a16:colId xmlns:a16="http://schemas.microsoft.com/office/drawing/2014/main" val="20008"/>
                    </a:ext>
                  </a:extLst>
                </a:gridCol>
              </a:tblGrid>
              <a:tr h="419850">
                <a:tc>
                  <a:txBody>
                    <a:bodyPr/>
                    <a:lstStyle/>
                    <a:p>
                      <a:pPr marL="0" lvl="0" indent="0" algn="l" rtl="0">
                        <a:lnSpc>
                          <a:spcPct val="115000"/>
                        </a:lnSpc>
                        <a:spcBef>
                          <a:spcPts val="0"/>
                        </a:spcBef>
                        <a:spcAft>
                          <a:spcPts val="0"/>
                        </a:spcAft>
                        <a:buNone/>
                      </a:pPr>
                      <a:r>
                        <a:rPr lang="en" sz="1000"/>
                        <a:t>Tasks</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Sept 3rd - Oct 14th</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Oct 15th - Oct 28th</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Oct 29th - Nov 11th</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Nov 12th - Dec 9th</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Dec 10th - Jan 6th</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Jan 7th - Jan 27th</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Jan 28th - Feb 24th</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t>Feb 25th - Mar 23rd</a:t>
                      </a:r>
                      <a:endParaRPr sz="1000" b="1"/>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419850">
                <a:tc>
                  <a:txBody>
                    <a:bodyPr/>
                    <a:lstStyle/>
                    <a:p>
                      <a:pPr marL="0" lvl="0" indent="0" algn="l" rtl="0">
                        <a:lnSpc>
                          <a:spcPct val="115000"/>
                        </a:lnSpc>
                        <a:spcBef>
                          <a:spcPts val="0"/>
                        </a:spcBef>
                        <a:spcAft>
                          <a:spcPts val="0"/>
                        </a:spcAft>
                        <a:buNone/>
                      </a:pPr>
                      <a:r>
                        <a:rPr lang="en" sz="1000"/>
                        <a:t>Requirements Gathering</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19850">
                <a:tc>
                  <a:txBody>
                    <a:bodyPr/>
                    <a:lstStyle/>
                    <a:p>
                      <a:pPr marL="0" lvl="0" indent="0" algn="l" rtl="0">
                        <a:lnSpc>
                          <a:spcPct val="115000"/>
                        </a:lnSpc>
                        <a:spcBef>
                          <a:spcPts val="0"/>
                        </a:spcBef>
                        <a:spcAft>
                          <a:spcPts val="0"/>
                        </a:spcAft>
                        <a:buNone/>
                      </a:pPr>
                      <a:r>
                        <a:rPr lang="en" sz="1000"/>
                        <a:t>Gaining Domain Knowledge</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277125">
                <a:tc>
                  <a:txBody>
                    <a:bodyPr/>
                    <a:lstStyle/>
                    <a:p>
                      <a:pPr marL="0" lvl="0" indent="0" algn="l" rtl="0">
                        <a:lnSpc>
                          <a:spcPct val="115000"/>
                        </a:lnSpc>
                        <a:spcBef>
                          <a:spcPts val="0"/>
                        </a:spcBef>
                        <a:spcAft>
                          <a:spcPts val="0"/>
                        </a:spcAft>
                        <a:buNone/>
                      </a:pPr>
                      <a:r>
                        <a:rPr lang="en" sz="1000"/>
                        <a:t>Prototyping</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419850">
                <a:tc>
                  <a:txBody>
                    <a:bodyPr/>
                    <a:lstStyle/>
                    <a:p>
                      <a:pPr marL="0" lvl="0" indent="0" algn="l" rtl="0">
                        <a:lnSpc>
                          <a:spcPct val="115000"/>
                        </a:lnSpc>
                        <a:spcBef>
                          <a:spcPts val="0"/>
                        </a:spcBef>
                        <a:spcAft>
                          <a:spcPts val="0"/>
                        </a:spcAft>
                        <a:buNone/>
                      </a:pPr>
                      <a:r>
                        <a:rPr lang="en" sz="1000"/>
                        <a:t>Blockchain Network</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419850">
                <a:tc>
                  <a:txBody>
                    <a:bodyPr/>
                    <a:lstStyle/>
                    <a:p>
                      <a:pPr marL="0" lvl="0" indent="0" algn="l" rtl="0">
                        <a:lnSpc>
                          <a:spcPct val="115000"/>
                        </a:lnSpc>
                        <a:spcBef>
                          <a:spcPts val="0"/>
                        </a:spcBef>
                        <a:spcAft>
                          <a:spcPts val="0"/>
                        </a:spcAft>
                        <a:buNone/>
                      </a:pPr>
                      <a:r>
                        <a:rPr lang="en" sz="1000"/>
                        <a:t>Smart Contract Layer</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277125">
                <a:tc>
                  <a:txBody>
                    <a:bodyPr/>
                    <a:lstStyle/>
                    <a:p>
                      <a:pPr marL="0" lvl="0" indent="0" algn="l" rtl="0">
                        <a:lnSpc>
                          <a:spcPct val="115000"/>
                        </a:lnSpc>
                        <a:spcBef>
                          <a:spcPts val="0"/>
                        </a:spcBef>
                        <a:spcAft>
                          <a:spcPts val="0"/>
                        </a:spcAft>
                        <a:buNone/>
                      </a:pPr>
                      <a:r>
                        <a:rPr lang="en" sz="1000"/>
                        <a:t>Implement the API</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277125">
                <a:tc>
                  <a:txBody>
                    <a:bodyPr/>
                    <a:lstStyle/>
                    <a:p>
                      <a:pPr marL="0" lvl="0" indent="0" algn="l" rtl="0">
                        <a:lnSpc>
                          <a:spcPct val="115000"/>
                        </a:lnSpc>
                        <a:spcBef>
                          <a:spcPts val="0"/>
                        </a:spcBef>
                        <a:spcAft>
                          <a:spcPts val="0"/>
                        </a:spcAft>
                        <a:buNone/>
                      </a:pPr>
                      <a:r>
                        <a:rPr lang="en" sz="1000"/>
                        <a:t>Implement the UI</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419850">
                <a:tc>
                  <a:txBody>
                    <a:bodyPr/>
                    <a:lstStyle/>
                    <a:p>
                      <a:pPr marL="0" lvl="0" indent="0" algn="l" rtl="0">
                        <a:lnSpc>
                          <a:spcPct val="115000"/>
                        </a:lnSpc>
                        <a:spcBef>
                          <a:spcPts val="0"/>
                        </a:spcBef>
                        <a:spcAft>
                          <a:spcPts val="0"/>
                        </a:spcAft>
                        <a:buNone/>
                      </a:pPr>
                      <a:r>
                        <a:rPr lang="en" sz="1000"/>
                        <a:t>PowerCyber Integration</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419850">
                <a:tc>
                  <a:txBody>
                    <a:bodyPr/>
                    <a:lstStyle/>
                    <a:p>
                      <a:pPr marL="0" lvl="0" indent="0" algn="l" rtl="0">
                        <a:lnSpc>
                          <a:spcPct val="115000"/>
                        </a:lnSpc>
                        <a:spcBef>
                          <a:spcPts val="0"/>
                        </a:spcBef>
                        <a:spcAft>
                          <a:spcPts val="0"/>
                        </a:spcAft>
                        <a:buNone/>
                      </a:pPr>
                      <a:r>
                        <a:rPr lang="en" sz="1000"/>
                        <a:t>System-level testing</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extLst>
                  <a:ext uri="{0D108BD9-81ED-4DB2-BD59-A6C34878D82A}">
                    <a16:rowId xmlns:a16="http://schemas.microsoft.com/office/drawing/2014/main" val="10009"/>
                  </a:ext>
                </a:extLst>
              </a:tr>
            </a:tbl>
          </a:graphicData>
        </a:graphic>
      </p:graphicFrame>
      <p:pic>
        <p:nvPicPr>
          <p:cNvPr id="2" name="Online Media 1" descr="timeline-walkthrough.mp3">
            <a:hlinkClick r:id="" action="ppaction://media"/>
            <a:extLst>
              <a:ext uri="{FF2B5EF4-FFF2-40B4-BE49-F238E27FC236}">
                <a16:creationId xmlns:a16="http://schemas.microsoft.com/office/drawing/2014/main" id="{0769F431-C448-6343-9958-15185E838A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4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2" objId="2"/>
        <p14:stopEvt time="1.84467440737096E13" objId="2"/>
      </p14:showEvtLst>
    </p:ext>
  </p:extLst>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Words>
  <Application>Microsoft Macintosh PowerPoint</Application>
  <PresentationFormat>On-screen Show (16:9)</PresentationFormat>
  <Paragraphs>74</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Georgia</vt:lpstr>
      <vt:lpstr>Verdana</vt:lpstr>
      <vt:lpstr>Simple Dark</vt:lpstr>
      <vt:lpstr>Applying Blockchain to Energy Delivery Systems  Project Plan</vt:lpstr>
      <vt:lpstr>Introductory</vt:lpstr>
      <vt:lpstr>Introductory</vt:lpstr>
      <vt:lpstr>Assumptions and Limitations</vt:lpstr>
      <vt:lpstr>Proposed Approach and Statement of Work</vt:lpstr>
      <vt:lpstr>Timeline Walkthrough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Blockchain to Energy Delivery Systems  Project Plan</dc:title>
  <cp:lastModifiedBy>Microsoft Office User</cp:lastModifiedBy>
  <cp:revision>2</cp:revision>
  <dcterms:modified xsi:type="dcterms:W3CDTF">2019-10-07T01:21:18Z</dcterms:modified>
</cp:coreProperties>
</file>