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6" roundtripDataSignature="AMtx7mi6teLMjA+HkwmuNTUy6PVDrPNC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4643E64-9000-4645-B3D7-E7AA6547928C}">
  <a:tblStyle styleId="{C4643E64-9000-4645-B3D7-E7AA6547928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2E278FE-225A-466C-B39D-78524143BE9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 pos="1620"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600"/>
              <a:t>Hello and welcome to our presentation over Applying Blockchain to Energy Delivery Systems.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We are team sdmay20-12 and my name is Dakota Moore. To learn more about our team, please visit our website. </a:t>
            </a:r>
            <a:br>
              <a:rPr lang="en-US" sz="1600"/>
            </a:br>
            <a:endParaRPr sz="1600"/>
          </a:p>
          <a:p>
            <a:pPr indent="0" lvl="0" marL="0" rtl="0" algn="l">
              <a:spcBef>
                <a:spcPts val="0"/>
              </a:spcBef>
              <a:spcAft>
                <a:spcPts val="0"/>
              </a:spcAft>
              <a:buNone/>
            </a:pPr>
            <a:r>
              <a:rPr lang="en-US" sz="1600"/>
              <a:t>The faculty advisor assigned to our team is </a:t>
            </a:r>
            <a:r>
              <a:rPr lang="en-US" sz="1600"/>
              <a:t>professor</a:t>
            </a:r>
            <a:r>
              <a:rPr lang="en-US" sz="1600"/>
              <a:t> Manimaran from Iowa State University.</a:t>
            </a:r>
            <a:endParaRPr sz="1600"/>
          </a:p>
          <a:p>
            <a:pPr indent="0" lvl="0" marL="0" rtl="0" algn="l">
              <a:spcBef>
                <a:spcPts val="0"/>
              </a:spcBef>
              <a:spcAft>
                <a:spcPts val="0"/>
              </a:spcAft>
              <a:buNone/>
            </a:pPr>
            <a:br>
              <a:rPr lang="en-US" sz="1600"/>
            </a:br>
            <a:r>
              <a:rPr lang="en-US" sz="1600"/>
              <a:t>The client that proposed the project is Grant Johnson from the Ames Laboratory</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Next Slide Please</a:t>
            </a:r>
            <a:endParaRPr sz="1600"/>
          </a:p>
        </p:txBody>
      </p:sp>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“Good afternoon, my name is Steven Rein and I am going to talk a bit about the blockchain network and our design”</a:t>
            </a:r>
            <a:endParaRPr/>
          </a:p>
          <a:p>
            <a:pPr indent="0" lvl="0" marL="0" rtl="0" algn="l">
              <a:spcBef>
                <a:spcPts val="0"/>
              </a:spcBef>
              <a:spcAft>
                <a:spcPts val="0"/>
              </a:spcAft>
              <a:buNone/>
            </a:pPr>
            <a:r>
              <a:rPr lang="en-US"/>
              <a:t>“So we chose to model our system after NASPInet. NASPInet is a conceptual infrastructure model for synchrophasor communication networks. As you can see on the diagram, there are three utilities and one monitoring center shown here. The entities labeled PMU in the diagram represent devices that publish synchrophasor data. The entities labeled PDC gather that data and combine the measurements for PMUs. Finally the data can be published to the Data Bus, then other organizations such as other </a:t>
            </a:r>
            <a:r>
              <a:rPr lang="en-US"/>
              <a:t>Utilities</a:t>
            </a:r>
            <a:r>
              <a:rPr lang="en-US"/>
              <a:t> or </a:t>
            </a:r>
            <a:r>
              <a:rPr lang="en-US"/>
              <a:t>Monitoring</a:t>
            </a:r>
            <a:r>
              <a:rPr lang="en-US"/>
              <a:t> centers can use the data they have access to. ”</a:t>
            </a:r>
            <a:endParaRPr/>
          </a:p>
          <a:p>
            <a:pPr indent="0" lvl="0" marL="0" rtl="0" algn="l">
              <a:spcBef>
                <a:spcPts val="0"/>
              </a:spcBef>
              <a:spcAft>
                <a:spcPts val="0"/>
              </a:spcAft>
              <a:buNone/>
            </a:pPr>
            <a:r>
              <a:rPr lang="en-US"/>
              <a:t>***Next Slide Please***</a:t>
            </a:r>
            <a:endParaRPr/>
          </a:p>
        </p:txBody>
      </p:sp>
      <p:sp>
        <p:nvSpPr>
          <p:cNvPr id="145" name="Google Shape;14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rPr lang="en-US">
                <a:solidFill>
                  <a:srgbClr val="6E6259"/>
                </a:solidFill>
                <a:latin typeface="Open Sans"/>
                <a:ea typeface="Open Sans"/>
                <a:cs typeface="Open Sans"/>
                <a:sym typeface="Open Sans"/>
              </a:rPr>
              <a:t>“For our blockchain network, we are using HyperLedger Fabric, which is a permissioned blockchain framework. The organizations in hyperledger fabric represent groups interacting in the system. The peers in the blockchain network host the ledger and the chaincode. The ledger contains the database for storing transactions. The chaincode, or smart contract, is a set of code that can be used for executing operations on the Ledger, such a reading or writing data.  The Certificate Authority Server is the authentication method for users and external systems to interact with the blockchain. The orderers are used for validating ledger changes that are made by the peers and the chaincode. The Ordering Service is made up of all orderers in the network. Finally, the publisher is a tool that we developed for publishing synchrophasor data to the blockchain network.”</a:t>
            </a:r>
            <a:endParaRPr>
              <a:solidFill>
                <a:srgbClr val="6E6259"/>
              </a:solidFill>
              <a:latin typeface="Open Sans"/>
              <a:ea typeface="Open Sans"/>
              <a:cs typeface="Open Sans"/>
              <a:sym typeface="Open Sans"/>
            </a:endParaRPr>
          </a:p>
          <a:p>
            <a:pPr indent="0" lvl="0" marL="0" rtl="0" algn="l">
              <a:spcBef>
                <a:spcPts val="280"/>
              </a:spcBef>
              <a:spcAft>
                <a:spcPts val="0"/>
              </a:spcAft>
              <a:buNone/>
            </a:pPr>
            <a:r>
              <a:rPr lang="en-US">
                <a:solidFill>
                  <a:srgbClr val="6E6259"/>
                </a:solidFill>
                <a:latin typeface="Open Sans"/>
                <a:ea typeface="Open Sans"/>
                <a:cs typeface="Open Sans"/>
                <a:sym typeface="Open Sans"/>
              </a:rPr>
              <a:t>***Next Slide Please***</a:t>
            </a:r>
            <a:endParaRPr/>
          </a:p>
        </p:txBody>
      </p:sp>
      <p:sp>
        <p:nvSpPr>
          <p:cNvPr id="154" name="Google Shape;15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rPr lang="en-US">
                <a:solidFill>
                  <a:srgbClr val="6E6259"/>
                </a:solidFill>
                <a:latin typeface="Open Sans"/>
                <a:ea typeface="Open Sans"/>
                <a:cs typeface="Open Sans"/>
                <a:sym typeface="Open Sans"/>
              </a:rPr>
              <a:t>“Here you can see a diagram of our network, we have 5 organizations, each with two peers. We have 5 certificate authority servers, and 5 orderers. Each peer has a smart contract and a copy of the ledger containing transaction data. The peers and the orderers both communicate on a channel. Peers can use multiple channels for communication, but our project only uses one. The ledger will organize and separate data by which channel it is accessed on.”</a:t>
            </a:r>
            <a:endParaRPr>
              <a:solidFill>
                <a:srgbClr val="6E6259"/>
              </a:solidFill>
              <a:latin typeface="Open Sans"/>
              <a:ea typeface="Open Sans"/>
              <a:cs typeface="Open Sans"/>
              <a:sym typeface="Open Sans"/>
            </a:endParaRPr>
          </a:p>
          <a:p>
            <a:pPr indent="0" lvl="0" marL="0" rtl="0" algn="l">
              <a:spcBef>
                <a:spcPts val="280"/>
              </a:spcBef>
              <a:spcAft>
                <a:spcPts val="0"/>
              </a:spcAft>
              <a:buNone/>
            </a:pPr>
            <a:r>
              <a:rPr lang="en-US">
                <a:solidFill>
                  <a:srgbClr val="6E6259"/>
                </a:solidFill>
                <a:latin typeface="Open Sans"/>
                <a:ea typeface="Open Sans"/>
                <a:cs typeface="Open Sans"/>
                <a:sym typeface="Open Sans"/>
              </a:rPr>
              <a:t>***Next Slide Please***</a:t>
            </a:r>
            <a:endParaRPr>
              <a:solidFill>
                <a:srgbClr val="6E6259"/>
              </a:solidFill>
              <a:latin typeface="Open Sans"/>
              <a:ea typeface="Open Sans"/>
              <a:cs typeface="Open Sans"/>
              <a:sym typeface="Open Sans"/>
            </a:endParaRPr>
          </a:p>
        </p:txBody>
      </p:sp>
      <p:sp>
        <p:nvSpPr>
          <p:cNvPr id="162" name="Google Shape;16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Hello, I’m Jacob Dawson.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API is a RESTful web service that utilizes Node.js and our own npm package, sdmay-fabric-wrapper, that we created to make it easier to execute smart contracts for applications that install this package. The API uses this package when it accepts query requests from the UI and when a request is made to register a user with the blockchain network. When a user is registered with the blockchain network, their certificate is stored in a wallet that is maintained in the API. This certificate is used when a registered user makes a request to execute smart contracts.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Katie will go into the detailed design of the UI.</a:t>
            </a:r>
            <a:endParaRPr/>
          </a:p>
        </p:txBody>
      </p:sp>
      <p:sp>
        <p:nvSpPr>
          <p:cNvPr id="170" name="Google Shape;17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UI has three main purposes: act as a monitoring utility for the blockchain, show various statistics, and display recent data that is stored on the blockchain.</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To accomplish these tasks, the UI is separated into two main components – the dashboard and the blockchain command center.</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dashboard contains several items.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There’s a station status board, which shows the statuses of the different stations that are transmitting data.</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There are a couple graphs showing blockchain and metric statistics.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Outlier metrics can also be viewed in the dashboard.</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Lastly, the dashboard is also responsible for displaying the most recently retrieved data metrics.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blockchain command center allows the user to interact more directly with the blockchain.</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From the blockchain command center, the user can retrieve a singular or range of metrics stored in the blockchain.</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user can also start and stop our blockchain publishers as well as register blockchain users.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Next slide please 😊</a:t>
            </a:r>
            <a:endParaRPr>
              <a:latin typeface="Arial"/>
              <a:ea typeface="Arial"/>
              <a:cs typeface="Arial"/>
              <a:sym typeface="Arial"/>
            </a:endParaRPr>
          </a:p>
          <a:p>
            <a:pPr indent="0" lvl="0" marL="0" rtl="0" algn="l">
              <a:spcBef>
                <a:spcPts val="1200"/>
              </a:spcBef>
              <a:spcAft>
                <a:spcPts val="0"/>
              </a:spcAft>
              <a:buNone/>
            </a:pPr>
            <a:r>
              <a:t/>
            </a:r>
            <a:endParaRPr/>
          </a:p>
        </p:txBody>
      </p:sp>
      <p:sp>
        <p:nvSpPr>
          <p:cNvPr id="179" name="Google Shape;17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For our operating environment, all components – the UI, API, and blockchain – run on linux-based virtual machines, specifically Ubuntu, provided by PowerCyber.</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servers that the virtual machines were hosted on as well as our personal computers were the main hardware aspects of this project.</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For softwares used, the list is a little more lengthy. They include JavaScript, CouchDB, ReactJS, Hyperledger Fabric, NodeJS, and our Ubuntu VMs.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Next slide please 😊</a:t>
            </a:r>
            <a:endParaRPr>
              <a:latin typeface="Arial"/>
              <a:ea typeface="Arial"/>
              <a:cs typeface="Arial"/>
              <a:sym typeface="Arial"/>
            </a:endParaRPr>
          </a:p>
          <a:p>
            <a:pPr indent="0" lvl="0" marL="0" rtl="0" algn="l">
              <a:spcBef>
                <a:spcPts val="1200"/>
              </a:spcBef>
              <a:spcAft>
                <a:spcPts val="0"/>
              </a:spcAft>
              <a:buNone/>
            </a:pPr>
            <a:r>
              <a:t/>
            </a:r>
            <a:endParaRPr/>
          </a:p>
        </p:txBody>
      </p:sp>
      <p:sp>
        <p:nvSpPr>
          <p:cNvPr id="188" name="Google Shape;1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The Testing process for our project consists of two main parts, functional and non-functional.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Starting with, Functional testing. Our Functional testing can be broken down </a:t>
            </a:r>
            <a:r>
              <a:rPr lang="en-US" sz="1300">
                <a:latin typeface="Times New Roman"/>
                <a:ea typeface="Times New Roman"/>
                <a:cs typeface="Times New Roman"/>
                <a:sym typeface="Times New Roman"/>
              </a:rPr>
              <a:t>into</a:t>
            </a:r>
            <a:r>
              <a:rPr lang="en-US" sz="1300">
                <a:latin typeface="Times New Roman"/>
                <a:ea typeface="Times New Roman"/>
                <a:cs typeface="Times New Roman"/>
                <a:sym typeface="Times New Roman"/>
              </a:rPr>
              <a:t> three main parts. Unit Testing, </a:t>
            </a:r>
            <a:r>
              <a:rPr lang="en-US" sz="1300">
                <a:latin typeface="Times New Roman"/>
                <a:ea typeface="Times New Roman"/>
                <a:cs typeface="Times New Roman"/>
                <a:sym typeface="Times New Roman"/>
              </a:rPr>
              <a:t>Integration</a:t>
            </a:r>
            <a:r>
              <a:rPr lang="en-US" sz="1300">
                <a:latin typeface="Times New Roman"/>
                <a:ea typeface="Times New Roman"/>
                <a:cs typeface="Times New Roman"/>
                <a:sym typeface="Times New Roman"/>
              </a:rPr>
              <a:t> Testing, and System Testing.</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For Unit Testing, if a Task involved </a:t>
            </a:r>
            <a:r>
              <a:rPr lang="en-US" sz="1300">
                <a:latin typeface="Times New Roman"/>
                <a:ea typeface="Times New Roman"/>
                <a:cs typeface="Times New Roman"/>
                <a:sym typeface="Times New Roman"/>
              </a:rPr>
              <a:t>configuring</a:t>
            </a:r>
            <a:r>
              <a:rPr lang="en-US" sz="1300">
                <a:latin typeface="Times New Roman"/>
                <a:ea typeface="Times New Roman"/>
                <a:cs typeface="Times New Roman"/>
                <a:sym typeface="Times New Roman"/>
              </a:rPr>
              <a:t> or creating a part of the </a:t>
            </a:r>
            <a:r>
              <a:rPr lang="en-US" sz="1300">
                <a:latin typeface="Times New Roman"/>
                <a:ea typeface="Times New Roman"/>
                <a:cs typeface="Times New Roman"/>
                <a:sym typeface="Times New Roman"/>
              </a:rPr>
              <a:t>blockchain</a:t>
            </a:r>
            <a:r>
              <a:rPr lang="en-US" sz="1300">
                <a:latin typeface="Times New Roman"/>
                <a:ea typeface="Times New Roman"/>
                <a:cs typeface="Times New Roman"/>
                <a:sym typeface="Times New Roman"/>
              </a:rPr>
              <a:t>, smart contact, API, or UI then each part of the task was given a Unit test to ensure correctness.</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Next we have </a:t>
            </a:r>
            <a:r>
              <a:rPr lang="en-US" sz="1300">
                <a:latin typeface="Times New Roman"/>
                <a:ea typeface="Times New Roman"/>
                <a:cs typeface="Times New Roman"/>
                <a:sym typeface="Times New Roman"/>
              </a:rPr>
              <a:t>integration</a:t>
            </a:r>
            <a:r>
              <a:rPr lang="en-US" sz="1300">
                <a:latin typeface="Times New Roman"/>
                <a:ea typeface="Times New Roman"/>
                <a:cs typeface="Times New Roman"/>
                <a:sym typeface="Times New Roman"/>
              </a:rPr>
              <a:t> testing, for this we deployed a blockchain network  to ensure the </a:t>
            </a:r>
            <a:r>
              <a:rPr lang="en-US" sz="1300">
                <a:latin typeface="Times New Roman"/>
                <a:ea typeface="Times New Roman"/>
                <a:cs typeface="Times New Roman"/>
                <a:sym typeface="Times New Roman"/>
              </a:rPr>
              <a:t>integration</a:t>
            </a:r>
            <a:r>
              <a:rPr lang="en-US" sz="1300">
                <a:latin typeface="Times New Roman"/>
                <a:ea typeface="Times New Roman"/>
                <a:cs typeface="Times New Roman"/>
                <a:sym typeface="Times New Roman"/>
              </a:rPr>
              <a:t> of each module.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Then we tested that the blockchain could correctly execute smart </a:t>
            </a:r>
            <a:r>
              <a:rPr lang="en-US" sz="1300">
                <a:latin typeface="Times New Roman"/>
                <a:ea typeface="Times New Roman"/>
                <a:cs typeface="Times New Roman"/>
                <a:sym typeface="Times New Roman"/>
              </a:rPr>
              <a:t>contracts</a:t>
            </a:r>
            <a:r>
              <a:rPr lang="en-US" sz="1300">
                <a:latin typeface="Times New Roman"/>
                <a:ea typeface="Times New Roman"/>
                <a:cs typeface="Times New Roman"/>
                <a:sym typeface="Times New Roman"/>
              </a:rPr>
              <a:t>, and update each peer.</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The API and blockchain </a:t>
            </a:r>
            <a:r>
              <a:rPr lang="en-US" sz="1300">
                <a:latin typeface="Times New Roman"/>
                <a:ea typeface="Times New Roman"/>
                <a:cs typeface="Times New Roman"/>
                <a:sym typeface="Times New Roman"/>
              </a:rPr>
              <a:t>integration</a:t>
            </a:r>
            <a:r>
              <a:rPr lang="en-US" sz="1300">
                <a:latin typeface="Times New Roman"/>
                <a:ea typeface="Times New Roman"/>
                <a:cs typeface="Times New Roman"/>
                <a:sym typeface="Times New Roman"/>
              </a:rPr>
              <a:t> was tested by running commands to query on known data.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Lastly, for system testing we did end-to-end tests, including a test to ensure users have access to the UI, can query data with the UI, and can use the API to execute queries on the blockchain.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Then we compared these results with the expected results.</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Next slide please</a:t>
            </a:r>
            <a:endParaRPr sz="1300">
              <a:latin typeface="Times New Roman"/>
              <a:ea typeface="Times New Roman"/>
              <a:cs typeface="Times New Roman"/>
              <a:sym typeface="Times New Roman"/>
            </a:endParaRPr>
          </a:p>
        </p:txBody>
      </p:sp>
      <p:sp>
        <p:nvSpPr>
          <p:cNvPr id="197" name="Google Shape;19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On to non-functional testing.</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*slight pause*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Non-</a:t>
            </a:r>
            <a:r>
              <a:rPr lang="en-US" sz="1300">
                <a:latin typeface="Times New Roman"/>
                <a:ea typeface="Times New Roman"/>
                <a:cs typeface="Times New Roman"/>
                <a:sym typeface="Times New Roman"/>
              </a:rPr>
              <a:t>functional</a:t>
            </a:r>
            <a:r>
              <a:rPr lang="en-US" sz="1300">
                <a:latin typeface="Times New Roman"/>
                <a:ea typeface="Times New Roman"/>
                <a:cs typeface="Times New Roman"/>
                <a:sym typeface="Times New Roman"/>
              </a:rPr>
              <a:t> </a:t>
            </a:r>
            <a:r>
              <a:rPr lang="en-US" sz="1300">
                <a:latin typeface="Times New Roman"/>
                <a:ea typeface="Times New Roman"/>
                <a:cs typeface="Times New Roman"/>
                <a:sym typeface="Times New Roman"/>
              </a:rPr>
              <a:t>testing</a:t>
            </a:r>
            <a:r>
              <a:rPr lang="en-US" sz="1300">
                <a:latin typeface="Times New Roman"/>
                <a:ea typeface="Times New Roman"/>
                <a:cs typeface="Times New Roman"/>
                <a:sym typeface="Times New Roman"/>
              </a:rPr>
              <a:t> was done on the API, blockchain, Smart contract layer, and the UI.</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Non </a:t>
            </a:r>
            <a:r>
              <a:rPr lang="en-US" sz="1300">
                <a:latin typeface="Times New Roman"/>
                <a:ea typeface="Times New Roman"/>
                <a:cs typeface="Times New Roman"/>
                <a:sym typeface="Times New Roman"/>
              </a:rPr>
              <a:t>functional</a:t>
            </a:r>
            <a:r>
              <a:rPr lang="en-US" sz="1300">
                <a:latin typeface="Times New Roman"/>
                <a:ea typeface="Times New Roman"/>
                <a:cs typeface="Times New Roman"/>
                <a:sym typeface="Times New Roman"/>
              </a:rPr>
              <a:t> testing of the API consisted of using unit tests to test query response time for each endpoint.</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Non </a:t>
            </a:r>
            <a:r>
              <a:rPr lang="en-US" sz="1300">
                <a:latin typeface="Times New Roman"/>
                <a:ea typeface="Times New Roman"/>
                <a:cs typeface="Times New Roman"/>
                <a:sym typeface="Times New Roman"/>
              </a:rPr>
              <a:t>functional</a:t>
            </a:r>
            <a:r>
              <a:rPr lang="en-US" sz="1300">
                <a:latin typeface="Times New Roman"/>
                <a:ea typeface="Times New Roman"/>
                <a:cs typeface="Times New Roman"/>
                <a:sym typeface="Times New Roman"/>
              </a:rPr>
              <a:t> testing of the </a:t>
            </a:r>
            <a:r>
              <a:rPr lang="en-US" sz="1300">
                <a:latin typeface="Times New Roman"/>
                <a:ea typeface="Times New Roman"/>
                <a:cs typeface="Times New Roman"/>
                <a:sym typeface="Times New Roman"/>
              </a:rPr>
              <a:t>blockchain</a:t>
            </a:r>
            <a:r>
              <a:rPr lang="en-US" sz="1300">
                <a:latin typeface="Times New Roman"/>
                <a:ea typeface="Times New Roman"/>
                <a:cs typeface="Times New Roman"/>
                <a:sym typeface="Times New Roman"/>
              </a:rPr>
              <a:t> is not an easy thing to do as it mainly consists of configuration files.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In order to do this testing we installed and and </a:t>
            </a:r>
            <a:r>
              <a:rPr lang="en-US" sz="1300">
                <a:latin typeface="Times New Roman"/>
                <a:ea typeface="Times New Roman"/>
                <a:cs typeface="Times New Roman"/>
                <a:sym typeface="Times New Roman"/>
              </a:rPr>
              <a:t>instantiated</a:t>
            </a:r>
            <a:r>
              <a:rPr lang="en-US" sz="1300">
                <a:latin typeface="Times New Roman"/>
                <a:ea typeface="Times New Roman"/>
                <a:cs typeface="Times New Roman"/>
                <a:sym typeface="Times New Roman"/>
              </a:rPr>
              <a:t> the blockchain, then used Hyperledger Fabric Command Line Interface</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to run </a:t>
            </a:r>
            <a:r>
              <a:rPr lang="en-US" sz="1300">
                <a:latin typeface="Times New Roman"/>
                <a:ea typeface="Times New Roman"/>
                <a:cs typeface="Times New Roman"/>
                <a:sym typeface="Times New Roman"/>
              </a:rPr>
              <a:t>queries</a:t>
            </a:r>
            <a:r>
              <a:rPr lang="en-US" sz="1300">
                <a:latin typeface="Times New Roman"/>
                <a:ea typeface="Times New Roman"/>
                <a:cs typeface="Times New Roman"/>
                <a:sym typeface="Times New Roman"/>
              </a:rPr>
              <a:t> on the test data in the chaincode. This was done to ensure a connection was established.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Also, to ensure correct configuration we tested latency and throughput as well.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For the smart contract layer, we used an eslint rule to ensure that there is a JSDoc for all controllers, models, functions, and classes.</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300">
                <a:latin typeface="Times New Roman"/>
                <a:ea typeface="Times New Roman"/>
                <a:cs typeface="Times New Roman"/>
                <a:sym typeface="Times New Roman"/>
              </a:rPr>
              <a:t>Lastly for the UI we used automated acceptance tests to simulate a </a:t>
            </a:r>
            <a:r>
              <a:rPr lang="en-US" sz="1300">
                <a:latin typeface="Times New Roman"/>
                <a:ea typeface="Times New Roman"/>
                <a:cs typeface="Times New Roman"/>
                <a:sym typeface="Times New Roman"/>
              </a:rPr>
              <a:t>loss</a:t>
            </a:r>
            <a:r>
              <a:rPr lang="en-US" sz="1300">
                <a:latin typeface="Times New Roman"/>
                <a:ea typeface="Times New Roman"/>
                <a:cs typeface="Times New Roman"/>
                <a:sym typeface="Times New Roman"/>
              </a:rPr>
              <a:t> of connection between the UI and the API.  We did this simulated loss for the API and blockchain as well.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Next slide please</a:t>
            </a:r>
            <a:endParaRPr sz="1300">
              <a:latin typeface="Times New Roman"/>
              <a:ea typeface="Times New Roman"/>
              <a:cs typeface="Times New Roman"/>
              <a:sym typeface="Times New Roman"/>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
        <p:nvSpPr>
          <p:cNvPr id="206" name="Google Shape;20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Now we’re going to go over some demos of our project.</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Next slide please 😊</a:t>
            </a:r>
            <a:endParaRPr>
              <a:latin typeface="Arial"/>
              <a:ea typeface="Arial"/>
              <a:cs typeface="Arial"/>
              <a:sym typeface="Arial"/>
            </a:endParaRPr>
          </a:p>
          <a:p>
            <a:pPr indent="0" lvl="0" marL="0" rtl="0" algn="l">
              <a:spcBef>
                <a:spcPts val="1200"/>
              </a:spcBef>
              <a:spcAft>
                <a:spcPts val="0"/>
              </a:spcAft>
              <a:buNone/>
            </a:pPr>
            <a:r>
              <a:t/>
            </a:r>
            <a:endParaRPr/>
          </a:p>
        </p:txBody>
      </p:sp>
      <p:sp>
        <p:nvSpPr>
          <p:cNvPr id="214" name="Google Shape;21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4d93c1f94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When the user interface is accessed, the first thing you see is the dashboard.</a:t>
            </a:r>
            <a:endParaRPr>
              <a:latin typeface="Arial"/>
              <a:ea typeface="Arial"/>
              <a:cs typeface="Arial"/>
              <a:sym typeface="Arial"/>
            </a:endParaRPr>
          </a:p>
          <a:p>
            <a:pPr indent="0" lvl="0" marL="45720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user can select which blockchain organization data they’d like to view.</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Here they can also see the status board for the different stations. Currently there’s only one, and we can see that it’s actively transmitting data because of the green check mark.</a:t>
            </a:r>
            <a:endParaRPr>
              <a:latin typeface="Arial"/>
              <a:ea typeface="Arial"/>
              <a:cs typeface="Arial"/>
              <a:sym typeface="Arial"/>
            </a:endParaRPr>
          </a:p>
          <a:p>
            <a:pPr indent="0" lvl="0" marL="45720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If we scroll down a little, we can see two graphs. The one on the left is the station frequency deviation line graph. We expect all values to be zero.On the right, we have the blockchain publisher frequency graph which displays the frequency at which the blockchain published data over the last five minutes.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And if we scroll down a little more, if there were any outlier data values, they would be listed here in this outlier card.</a:t>
            </a:r>
            <a:endParaRPr>
              <a:latin typeface="Arial"/>
              <a:ea typeface="Arial"/>
              <a:cs typeface="Arial"/>
              <a:sym typeface="Arial"/>
            </a:endParaRPr>
          </a:p>
          <a:p>
            <a:pPr indent="0" lvl="0" marL="45720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And then below that, we show the most recent phasor data retrieved.</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We’ll scroll back up and select the blockchain command center.</a:t>
            </a:r>
            <a:endParaRPr>
              <a:latin typeface="Arial"/>
              <a:ea typeface="Arial"/>
              <a:cs typeface="Arial"/>
              <a:sym typeface="Arial"/>
            </a:endParaRPr>
          </a:p>
          <a:p>
            <a:pPr indent="0" lvl="0" marL="45720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This is where we can retrieve either a singular or a range or metrics.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Blockchain users can also be registered here, and our blockchain publishers can be managed here as well.</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Next slide please 😊</a:t>
            </a:r>
            <a:endParaRPr>
              <a:latin typeface="Arial"/>
              <a:ea typeface="Arial"/>
              <a:cs typeface="Arial"/>
              <a:sym typeface="Arial"/>
            </a:endParaRPr>
          </a:p>
          <a:p>
            <a:pPr indent="0" lvl="0" marL="0" rtl="0" algn="l">
              <a:spcBef>
                <a:spcPts val="1200"/>
              </a:spcBef>
              <a:spcAft>
                <a:spcPts val="0"/>
              </a:spcAft>
              <a:buNone/>
            </a:pPr>
            <a:r>
              <a:t/>
            </a:r>
            <a:endParaRPr/>
          </a:p>
        </p:txBody>
      </p:sp>
      <p:sp>
        <p:nvSpPr>
          <p:cNvPr id="221" name="Google Shape;221;g74d93c1f94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When we look at current energy delivery systems. we can see some Flaws, such as how: </a:t>
            </a:r>
            <a:endParaRPr>
              <a:solidFill>
                <a:srgbClr val="000000"/>
              </a:solidFill>
              <a:latin typeface="Open Sans"/>
              <a:ea typeface="Open Sans"/>
              <a:cs typeface="Open Sans"/>
              <a:sym typeface="Open Sans"/>
            </a:endParaRPr>
          </a:p>
          <a:p>
            <a:pPr indent="-304800" lvl="1" marL="9144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Energy Delivery Systems use public internet infrastructure for communication instead of some private network.</a:t>
            </a:r>
            <a:endParaRPr>
              <a:solidFill>
                <a:srgbClr val="000000"/>
              </a:solidFill>
              <a:latin typeface="Open Sans"/>
              <a:ea typeface="Open Sans"/>
              <a:cs typeface="Open Sans"/>
              <a:sym typeface="Open Sans"/>
            </a:endParaRPr>
          </a:p>
          <a:p>
            <a:pPr indent="-304800" lvl="1" marL="9144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Control centers with some number of distributed stations under their control are a possible single points of failure, questioning the stability of each branch of the system.</a:t>
            </a:r>
            <a:endParaRPr>
              <a:solidFill>
                <a:srgbClr val="000000"/>
              </a:solidFill>
              <a:latin typeface="Open Sans"/>
              <a:ea typeface="Open Sans"/>
              <a:cs typeface="Open Sans"/>
              <a:sym typeface="Open Sans"/>
            </a:endParaRPr>
          </a:p>
          <a:p>
            <a:pPr indent="-304800" lvl="1" marL="9144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Being publicly facing, </a:t>
            </a:r>
            <a:r>
              <a:rPr lang="en-US">
                <a:solidFill>
                  <a:srgbClr val="000000"/>
                </a:solidFill>
                <a:latin typeface="Open Sans"/>
                <a:ea typeface="Open Sans"/>
                <a:cs typeface="Open Sans"/>
                <a:sym typeface="Open Sans"/>
              </a:rPr>
              <a:t>it makes the system as a whole more vulnerable to attacks. This puts data integrity at risk or can cause an interruption of functionality</a:t>
            </a:r>
            <a:r>
              <a:rPr lang="en-US">
                <a:solidFill>
                  <a:srgbClr val="000000"/>
                </a:solidFill>
                <a:latin typeface="Open Sans"/>
                <a:ea typeface="Open Sans"/>
                <a:cs typeface="Open Sans"/>
                <a:sym typeface="Open Sans"/>
              </a:rPr>
              <a:t>, </a:t>
            </a:r>
            <a:endParaRPr>
              <a:solidFill>
                <a:srgbClr val="000000"/>
              </a:solidFill>
              <a:latin typeface="Open Sans"/>
              <a:ea typeface="Open Sans"/>
              <a:cs typeface="Open Sans"/>
              <a:sym typeface="Open Sans"/>
            </a:endParaRPr>
          </a:p>
          <a:p>
            <a:pPr indent="0" lvl="0" marL="914400" rtl="0" algn="l">
              <a:spcBef>
                <a:spcPts val="0"/>
              </a:spcBef>
              <a:spcAft>
                <a:spcPts val="0"/>
              </a:spcAft>
              <a:buNone/>
            </a:pPr>
            <a:r>
              <a:t/>
            </a:r>
            <a:endParaRPr>
              <a:solidFill>
                <a:srgbClr val="000000"/>
              </a:solidFill>
              <a:latin typeface="Open Sans"/>
              <a:ea typeface="Open Sans"/>
              <a:cs typeface="Open Sans"/>
              <a:sym typeface="Open Sans"/>
            </a:endParaRPr>
          </a:p>
          <a:p>
            <a:pPr indent="-304800" lvl="0" marL="4572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Our client proposed the hypothesis that blockchain could strengthen current systems by addressing some of these issues.</a:t>
            </a:r>
            <a:endParaRPr>
              <a:solidFill>
                <a:srgbClr val="000000"/>
              </a:solidFill>
              <a:latin typeface="Open Sans"/>
              <a:ea typeface="Open Sans"/>
              <a:cs typeface="Open Sans"/>
              <a:sym typeface="Open Sans"/>
            </a:endParaRPr>
          </a:p>
          <a:p>
            <a:pPr indent="-304800" lvl="1" marL="9144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It</a:t>
            </a:r>
            <a:r>
              <a:rPr lang="en-US">
                <a:solidFill>
                  <a:srgbClr val="000000"/>
                </a:solidFill>
                <a:latin typeface="Open Sans"/>
                <a:ea typeface="Open Sans"/>
                <a:cs typeface="Open Sans"/>
                <a:sym typeface="Open Sans"/>
              </a:rPr>
              <a:t> strengthens current systems by allowing us to host these systems on a private, permissioned network. </a:t>
            </a:r>
            <a:endParaRPr>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US">
                <a:solidFill>
                  <a:srgbClr val="000000"/>
                </a:solidFill>
                <a:latin typeface="Open Sans"/>
                <a:ea typeface="Open Sans"/>
                <a:cs typeface="Open Sans"/>
                <a:sym typeface="Open Sans"/>
              </a:rPr>
              <a:t>The system would be hosted over several nodes that are usually geographically separated to add stability in the case of a node failure.</a:t>
            </a:r>
            <a:endParaRPr>
              <a:solidFill>
                <a:srgbClr val="000000"/>
              </a:solidFill>
              <a:latin typeface="Open Sans"/>
              <a:ea typeface="Open Sans"/>
              <a:cs typeface="Open Sans"/>
              <a:sym typeface="Open Sans"/>
            </a:endParaRPr>
          </a:p>
          <a:p>
            <a:pPr indent="0" lvl="0" marL="1371600" rtl="0" algn="l">
              <a:spcBef>
                <a:spcPts val="0"/>
              </a:spcBef>
              <a:spcAft>
                <a:spcPts val="0"/>
              </a:spcAft>
              <a:buNone/>
            </a:pPr>
            <a:r>
              <a:t/>
            </a:r>
            <a:endParaRPr>
              <a:latin typeface="Open Sans"/>
              <a:ea typeface="Open Sans"/>
              <a:cs typeface="Open Sans"/>
              <a:sym typeface="Open Sans"/>
            </a:endParaRPr>
          </a:p>
          <a:p>
            <a:pPr indent="-304800" lvl="0" marL="4572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Blockchain could help, or it could be entirely the wrong approach.</a:t>
            </a:r>
            <a:endParaRPr>
              <a:solidFill>
                <a:srgbClr val="000000"/>
              </a:solidFill>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a:latin typeface="Open Sans"/>
                <a:ea typeface="Open Sans"/>
                <a:cs typeface="Open Sans"/>
                <a:sym typeface="Open Sans"/>
              </a:rPr>
              <a:t>While blockchain gives developers the tools to make a secure and stable network, it’s performance is ultimately dependent on how it’s configured and implemented, it doesn’t automatically promise security nor stability.</a:t>
            </a:r>
            <a:endParaRPr>
              <a:solidFill>
                <a:srgbClr val="000000"/>
              </a:solidFill>
              <a:latin typeface="Open Sans"/>
              <a:ea typeface="Open Sans"/>
              <a:cs typeface="Open Sans"/>
              <a:sym typeface="Open Sans"/>
            </a:endParaRPr>
          </a:p>
          <a:p>
            <a:pPr indent="-304800" lvl="1" marL="9144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We could come to the solution that Blockchain could be too slow or unstable to use live data for input.</a:t>
            </a:r>
            <a:endParaRPr>
              <a:solidFill>
                <a:srgbClr val="000000"/>
              </a:solidFill>
              <a:latin typeface="Open Sans"/>
              <a:ea typeface="Open Sans"/>
              <a:cs typeface="Open Sans"/>
              <a:sym typeface="Open Sans"/>
            </a:endParaRPr>
          </a:p>
          <a:p>
            <a:pPr indent="-304800" lvl="1" marL="914400" rtl="0" algn="l">
              <a:spcBef>
                <a:spcPts val="0"/>
              </a:spcBef>
              <a:spcAft>
                <a:spcPts val="0"/>
              </a:spcAft>
              <a:buClr>
                <a:srgbClr val="000000"/>
              </a:buClr>
              <a:buSzPts val="1200"/>
              <a:buFont typeface="Open Sans"/>
              <a:buChar char="○"/>
            </a:pPr>
            <a:r>
              <a:rPr lang="en-US">
                <a:solidFill>
                  <a:srgbClr val="000000"/>
                </a:solidFill>
                <a:latin typeface="Open Sans"/>
                <a:ea typeface="Open Sans"/>
                <a:cs typeface="Open Sans"/>
                <a:sym typeface="Open Sans"/>
              </a:rPr>
              <a:t>Blockchain could be too complicated to implement into existing systems or lack required functionality to operate in these systems.</a:t>
            </a:r>
            <a:endParaRPr>
              <a:solidFill>
                <a:srgbClr val="000000"/>
              </a:solidFill>
              <a:latin typeface="Open Sans"/>
              <a:ea typeface="Open Sans"/>
              <a:cs typeface="Open Sans"/>
              <a:sym typeface="Open Sans"/>
            </a:endParaRPr>
          </a:p>
          <a:p>
            <a:pPr indent="0" lvl="0" marL="0" rtl="0" algn="l">
              <a:spcBef>
                <a:spcPts val="0"/>
              </a:spcBef>
              <a:spcAft>
                <a:spcPts val="0"/>
              </a:spcAft>
              <a:buNone/>
            </a:pPr>
            <a:r>
              <a:t/>
            </a:r>
            <a:endParaRPr>
              <a:solidFill>
                <a:srgbClr val="000000"/>
              </a:solidFill>
              <a:latin typeface="Open Sans"/>
              <a:ea typeface="Open Sans"/>
              <a:cs typeface="Open Sans"/>
              <a:sym typeface="Open Sans"/>
            </a:endParaRPr>
          </a:p>
          <a:p>
            <a:pPr indent="0" lvl="0" marL="0" rtl="0" algn="l">
              <a:spcBef>
                <a:spcPts val="0"/>
              </a:spcBef>
              <a:spcAft>
                <a:spcPts val="0"/>
              </a:spcAft>
              <a:buNone/>
            </a:pPr>
            <a:r>
              <a:rPr lang="en-US">
                <a:solidFill>
                  <a:srgbClr val="000000"/>
                </a:solidFill>
                <a:latin typeface="Open Sans"/>
                <a:ea typeface="Open Sans"/>
                <a:cs typeface="Open Sans"/>
                <a:sym typeface="Open Sans"/>
              </a:rPr>
              <a:t>Next Slide Please</a:t>
            </a:r>
            <a:endParaRPr>
              <a:solidFill>
                <a:srgbClr val="000000"/>
              </a:solidFill>
              <a:latin typeface="Open Sans"/>
              <a:ea typeface="Open Sans"/>
              <a:cs typeface="Open Sans"/>
              <a:sym typeface="Open Sans"/>
            </a:endParaRPr>
          </a:p>
        </p:txBody>
      </p:sp>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2e82eb347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2e82eb347_0_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t>
            </a:r>
            <a:r>
              <a:rPr lang="en-US"/>
              <a:t>Here we have a demo of the tool we call the Pub-Sub Performance Testing Tool. The tool publishes to the blockchain network, after the publishing is completed the publisher will notify the </a:t>
            </a:r>
            <a:r>
              <a:rPr lang="en-US"/>
              <a:t>subscriber</a:t>
            </a:r>
            <a:r>
              <a:rPr lang="en-US"/>
              <a:t> that there is new data available, if the subscriber can then successfully query the data from the blockchain network, the transaction is a success, and the latency results will be added to a CSV file for later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***Talk over the demo until I am writing JSON, then discuss the arguments***</a:t>
            </a:r>
            <a:endParaRPr/>
          </a:p>
        </p:txBody>
      </p:sp>
      <p:sp>
        <p:nvSpPr>
          <p:cNvPr id="229" name="Google Shape;229;g52e82eb347_0_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Pub-Sub Performance Testing Tool enabled us to discover some important information about our blockchain configuration and publishing strategy. </a:t>
            </a:r>
            <a:r>
              <a:rPr lang="en-US"/>
              <a:t>Initially the blockchain was able to handle recording 0.4 metrics per second. After adjusting the configuration of the blockchain network the blockchain was recording 3 metrics per second.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goal was to be able to</a:t>
            </a:r>
            <a:r>
              <a:rPr lang="en-US"/>
              <a:t> concurrently</a:t>
            </a:r>
            <a:r>
              <a:rPr lang="en-US"/>
              <a:t> record 60 metrics per second on three different organizations. To increase the capabilities of the network, we modified the chaincode and the system publishing to the network to send 1 request per second, with each request containing 60 metrics. This performance testing allowed us to drastically increase the performance of our network.”</a:t>
            </a:r>
            <a:endParaRPr/>
          </a:p>
          <a:p>
            <a:pPr indent="0" lvl="0" marL="0" rtl="0" algn="l">
              <a:spcBef>
                <a:spcPts val="0"/>
              </a:spcBef>
              <a:spcAft>
                <a:spcPts val="0"/>
              </a:spcAft>
              <a:buNone/>
            </a:pPr>
            <a:r>
              <a:t/>
            </a:r>
            <a:endParaRPr/>
          </a:p>
        </p:txBody>
      </p:sp>
      <p:sp>
        <p:nvSpPr>
          <p:cNvPr id="237" name="Google Shape;23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fe8578d3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fe8578d3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Our team used some agile software development values. </a:t>
            </a:r>
            <a:endParaRPr/>
          </a:p>
          <a:p>
            <a:pPr indent="-317500" lvl="1" marL="914400" rtl="0" algn="l">
              <a:spcBef>
                <a:spcPts val="0"/>
              </a:spcBef>
              <a:spcAft>
                <a:spcPts val="0"/>
              </a:spcAft>
              <a:buSzPts val="1400"/>
              <a:buChar char="○"/>
            </a:pPr>
            <a:r>
              <a:rPr lang="en-US"/>
              <a:t>We used 2 week sprints, maintained a sprint board, </a:t>
            </a:r>
            <a:r>
              <a:rPr lang="en-US"/>
              <a:t>monthly retros, and</a:t>
            </a:r>
            <a:r>
              <a:rPr lang="en-US"/>
              <a:t> had weekly standups</a:t>
            </a:r>
            <a:endParaRPr/>
          </a:p>
          <a:p>
            <a:pPr indent="-317500" lvl="0" marL="457200" rtl="0" algn="l">
              <a:spcBef>
                <a:spcPts val="0"/>
              </a:spcBef>
              <a:spcAft>
                <a:spcPts val="0"/>
              </a:spcAft>
              <a:buSzPts val="1400"/>
              <a:buChar char="●"/>
            </a:pPr>
            <a:r>
              <a:rPr lang="en-US"/>
              <a:t>Another agile value we used was Test Driven Development</a:t>
            </a:r>
            <a:endParaRPr/>
          </a:p>
          <a:p>
            <a:pPr indent="-317500" lvl="1" marL="914400" rtl="0" algn="l">
              <a:spcBef>
                <a:spcPts val="0"/>
              </a:spcBef>
              <a:spcAft>
                <a:spcPts val="0"/>
              </a:spcAft>
              <a:buSzPts val="1400"/>
              <a:buChar char="○"/>
            </a:pPr>
            <a:r>
              <a:rPr lang="en-US"/>
              <a:t>When pairing, TDD was often used when implementing new features</a:t>
            </a:r>
            <a:endParaRPr/>
          </a:p>
          <a:p>
            <a:pPr indent="-317500" lvl="1" marL="914400" rtl="0" algn="l">
              <a:spcBef>
                <a:spcPts val="0"/>
              </a:spcBef>
              <a:spcAft>
                <a:spcPts val="0"/>
              </a:spcAft>
              <a:buSzPts val="1400"/>
              <a:buChar char="○"/>
            </a:pPr>
            <a:r>
              <a:rPr lang="en-US"/>
              <a:t>Also, each MR required tests to </a:t>
            </a:r>
            <a:r>
              <a:rPr lang="en-US"/>
              <a:t>accommodate</a:t>
            </a:r>
            <a:r>
              <a:rPr lang="en-US"/>
              <a:t> new </a:t>
            </a:r>
            <a:r>
              <a:rPr lang="en-US"/>
              <a:t>implementation. This encouraged the use of TDD</a:t>
            </a:r>
            <a:endParaRPr/>
          </a:p>
          <a:p>
            <a:pPr indent="-317500" lvl="0" marL="457200" rtl="0" algn="l">
              <a:spcBef>
                <a:spcPts val="0"/>
              </a:spcBef>
              <a:spcAft>
                <a:spcPts val="0"/>
              </a:spcAft>
              <a:buSzPts val="1400"/>
              <a:buChar char="●"/>
            </a:pPr>
            <a:r>
              <a:rPr lang="en-US"/>
              <a:t>We also used </a:t>
            </a:r>
            <a:r>
              <a:rPr lang="en-US"/>
              <a:t>CI &amp; CD</a:t>
            </a:r>
            <a:endParaRPr/>
          </a:p>
          <a:p>
            <a:pPr indent="-317500" lvl="1" marL="914400" rtl="0" algn="l">
              <a:spcBef>
                <a:spcPts val="0"/>
              </a:spcBef>
              <a:spcAft>
                <a:spcPts val="0"/>
              </a:spcAft>
              <a:buSzPts val="1400"/>
              <a:buChar char="○"/>
            </a:pPr>
            <a:r>
              <a:rPr lang="en-US"/>
              <a:t>Each component has tests that run when new code is checked in</a:t>
            </a:r>
            <a:endParaRPr/>
          </a:p>
          <a:p>
            <a:pPr indent="-317500" lvl="1" marL="914400" rtl="0" algn="l">
              <a:spcBef>
                <a:spcPts val="0"/>
              </a:spcBef>
              <a:spcAft>
                <a:spcPts val="0"/>
              </a:spcAft>
              <a:buSzPts val="1400"/>
              <a:buChar char="○"/>
            </a:pPr>
            <a:r>
              <a:rPr lang="en-US"/>
              <a:t>and each component’s deployment is automated when checked into master</a:t>
            </a:r>
            <a:endParaRPr/>
          </a:p>
          <a:p>
            <a:pPr indent="-317500" lvl="0" marL="457200" rtl="0" algn="l">
              <a:spcBef>
                <a:spcPts val="0"/>
              </a:spcBef>
              <a:spcAft>
                <a:spcPts val="0"/>
              </a:spcAft>
              <a:buSzPts val="1400"/>
              <a:buChar char="●"/>
            </a:pPr>
            <a:r>
              <a:rPr lang="en-US"/>
              <a:t>Peer Reviews</a:t>
            </a:r>
            <a:endParaRPr/>
          </a:p>
          <a:p>
            <a:pPr indent="-317500" lvl="1" marL="914400" rtl="0" algn="l">
              <a:spcBef>
                <a:spcPts val="0"/>
              </a:spcBef>
              <a:spcAft>
                <a:spcPts val="0"/>
              </a:spcAft>
              <a:buSzPts val="1400"/>
              <a:buChar char="○"/>
            </a:pPr>
            <a:r>
              <a:rPr lang="en-US"/>
              <a:t>Each MR must be approved by a peer and must pass all tests before merging into master</a:t>
            </a:r>
            <a:endParaRPr/>
          </a:p>
          <a:p>
            <a:pPr indent="-317500" lvl="0" marL="457200" rtl="0" algn="l">
              <a:spcBef>
                <a:spcPts val="0"/>
              </a:spcBef>
              <a:spcAft>
                <a:spcPts val="0"/>
              </a:spcAft>
              <a:buSzPts val="1400"/>
              <a:buChar char="●"/>
            </a:pPr>
            <a:r>
              <a:rPr lang="en-US"/>
              <a:t> NASPInet</a:t>
            </a:r>
            <a:endParaRPr/>
          </a:p>
          <a:p>
            <a:pPr indent="-317500" lvl="1" marL="914400" rtl="0" algn="l">
              <a:spcBef>
                <a:spcPts val="0"/>
              </a:spcBef>
              <a:spcAft>
                <a:spcPts val="0"/>
              </a:spcAft>
              <a:buSzPts val="1400"/>
              <a:buChar char="○"/>
            </a:pPr>
            <a:r>
              <a:rPr lang="en-US"/>
              <a:t>Our Blockchain network resembles that of the NASPInet conceptual infrastructure model for synchrophasor communication networks. The NASPInet s</a:t>
            </a:r>
            <a:r>
              <a:rPr lang="en-US"/>
              <a:t>tandard is an effort to develop a standardized infrastructure to support synchrophasor applications. </a:t>
            </a:r>
            <a:endParaRPr/>
          </a:p>
          <a:p>
            <a:pPr indent="-317500" lvl="0" marL="457200" rtl="0" algn="l">
              <a:spcBef>
                <a:spcPts val="0"/>
              </a:spcBef>
              <a:spcAft>
                <a:spcPts val="0"/>
              </a:spcAft>
              <a:buSzPts val="1400"/>
              <a:buChar char="●"/>
            </a:pPr>
            <a:r>
              <a:rPr lang="en-US"/>
              <a:t>IEEE-C37118-2005</a:t>
            </a:r>
            <a:endParaRPr/>
          </a:p>
          <a:p>
            <a:pPr indent="-317500" lvl="1" marL="914400" rtl="0" algn="l">
              <a:spcBef>
                <a:spcPts val="0"/>
              </a:spcBef>
              <a:spcAft>
                <a:spcPts val="0"/>
              </a:spcAft>
              <a:buSzPts val="1400"/>
              <a:buChar char="○"/>
            </a:pPr>
            <a:r>
              <a:rPr lang="en-US"/>
              <a:t>When we implemented the Publisher component, we needed to use the IEEE-C37118-2005 standard in order to properly decode PMU data. </a:t>
            </a:r>
            <a:endParaRPr/>
          </a:p>
        </p:txBody>
      </p:sp>
      <p:sp>
        <p:nvSpPr>
          <p:cNvPr id="247" name="Google Shape;247;g7fe8578d3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7fe8578d32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fe8578d32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7fe8578d32_0_5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fe8578d32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fe8578d32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Moving forward we could link our system with devices at PowerCyber labs instead of publishing simulated data from a PCAP file</a:t>
            </a:r>
            <a:endParaRPr/>
          </a:p>
          <a:p>
            <a:pPr indent="-317500" lvl="0" marL="457200" rtl="0" algn="l">
              <a:spcBef>
                <a:spcPts val="0"/>
              </a:spcBef>
              <a:spcAft>
                <a:spcPts val="0"/>
              </a:spcAft>
              <a:buSzPts val="1400"/>
              <a:buChar char="●"/>
            </a:pPr>
            <a:r>
              <a:rPr lang="en-US"/>
              <a:t>We could reconfigure the consensus settings for smart contract execution to possibly increase performance</a:t>
            </a:r>
            <a:endParaRPr/>
          </a:p>
          <a:p>
            <a:pPr indent="-317500" lvl="0" marL="457200" rtl="0" algn="l">
              <a:spcBef>
                <a:spcPts val="0"/>
              </a:spcBef>
              <a:spcAft>
                <a:spcPts val="0"/>
              </a:spcAft>
              <a:buSzPts val="1400"/>
              <a:buChar char="●"/>
            </a:pPr>
            <a:r>
              <a:rPr lang="en-US"/>
              <a:t>We could also target cyber security testing by running simulations of malicious data being entered and seeing how we could detect that</a:t>
            </a:r>
            <a:endParaRPr/>
          </a:p>
          <a:p>
            <a:pPr indent="-317500" lvl="0" marL="457200" rtl="0" algn="l">
              <a:spcBef>
                <a:spcPts val="0"/>
              </a:spcBef>
              <a:spcAft>
                <a:spcPts val="0"/>
              </a:spcAft>
              <a:buSzPts val="1400"/>
              <a:buChar char="●"/>
            </a:pPr>
            <a:r>
              <a:rPr lang="en-US"/>
              <a:t>Could also compare the performance of the blockchain network when deployed to a cloud hosting service instead of the servers at PowerCyber</a:t>
            </a:r>
            <a:endParaRPr/>
          </a:p>
          <a:p>
            <a:pPr indent="-317500" lvl="0" marL="457200" rtl="0" algn="l">
              <a:spcBef>
                <a:spcPts val="0"/>
              </a:spcBef>
              <a:spcAft>
                <a:spcPts val="0"/>
              </a:spcAft>
              <a:buSzPts val="1400"/>
              <a:buChar char="●"/>
            </a:pPr>
            <a:r>
              <a:rPr lang="en-US"/>
              <a:t>And lastly, we could </a:t>
            </a:r>
            <a:r>
              <a:rPr lang="en-US"/>
              <a:t>examine</a:t>
            </a:r>
            <a:r>
              <a:rPr lang="en-US"/>
              <a:t> the performance when there are multiple subscribers making query requests upon the creation of new records</a:t>
            </a:r>
            <a:endParaRPr/>
          </a:p>
        </p:txBody>
      </p:sp>
      <p:sp>
        <p:nvSpPr>
          <p:cNvPr id="267" name="Google Shape;267;g7fe8578d32_0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After going through requirements gathering with our client, we did some initial research and came up with the following problem statement and proposed solution.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Problem Statement:</a:t>
            </a:r>
            <a:endParaRPr sz="1400"/>
          </a:p>
          <a:p>
            <a:pPr indent="0" lvl="0" marL="0" rtl="0" algn="l">
              <a:spcBef>
                <a:spcPts val="0"/>
              </a:spcBef>
              <a:spcAft>
                <a:spcPts val="0"/>
              </a:spcAft>
              <a:buNone/>
            </a:pPr>
            <a:r>
              <a:rPr lang="en-US" sz="1400"/>
              <a:t>	Energy Delivery Systems are deployed in an environment that is geographically distributed utilizing public internet infrastructure for communications. The integrity of measurements, commands, and authenticity of control devices performing communication are critical for trusted operations.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Problem Solution:</a:t>
            </a:r>
            <a:endParaRPr sz="1400"/>
          </a:p>
          <a:p>
            <a:pPr indent="0" lvl="0" marL="0" rtl="0" algn="l">
              <a:spcBef>
                <a:spcPts val="0"/>
              </a:spcBef>
              <a:spcAft>
                <a:spcPts val="0"/>
              </a:spcAft>
              <a:buNone/>
            </a:pPr>
            <a:r>
              <a:rPr lang="en-US" sz="1400"/>
              <a:t>	Develop a secure network for a geographically diverse Energy Delivery System by using blockchain to develop this network, making it more reliable and secure.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Next Slide Please</a:t>
            </a:r>
            <a:endParaRPr sz="1400"/>
          </a:p>
        </p:txBody>
      </p:sp>
      <p:sp>
        <p:nvSpPr>
          <p:cNvPr id="86" name="Google Shape;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plan on using a modular architecture for this project. We did this so that each part of the network would be able to function independently of the others for stability reasons.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solution can be broken down into just 4 modules:</a:t>
            </a:r>
            <a:endParaRPr/>
          </a:p>
          <a:p>
            <a:pPr indent="-317500" lvl="0" marL="457200" rtl="0" algn="l">
              <a:spcBef>
                <a:spcPts val="0"/>
              </a:spcBef>
              <a:spcAft>
                <a:spcPts val="0"/>
              </a:spcAft>
              <a:buSzPts val="1400"/>
              <a:buAutoNum type="arabicPeriod"/>
            </a:pPr>
            <a:r>
              <a:rPr lang="en-US"/>
              <a:t>The </a:t>
            </a:r>
            <a:r>
              <a:rPr lang="en-US"/>
              <a:t>UI: </a:t>
            </a:r>
            <a:endParaRPr/>
          </a:p>
          <a:p>
            <a:pPr indent="-317500" lvl="1" marL="914400" rtl="0" algn="l">
              <a:spcBef>
                <a:spcPts val="0"/>
              </a:spcBef>
              <a:spcAft>
                <a:spcPts val="0"/>
              </a:spcAft>
              <a:buSzPts val="1400"/>
              <a:buAutoNum type="alphaLcPeriod"/>
            </a:pPr>
            <a:r>
              <a:rPr lang="en-US"/>
              <a:t>which Allows an authorized user to retrieve metrics, register a blockchain user, and/or to start the publishers by sending requests to the API and displaying the results. </a:t>
            </a:r>
            <a:endParaRPr/>
          </a:p>
          <a:p>
            <a:pPr indent="-317500" lvl="0" marL="457200" rtl="0" algn="l">
              <a:spcBef>
                <a:spcPts val="0"/>
              </a:spcBef>
              <a:spcAft>
                <a:spcPts val="0"/>
              </a:spcAft>
              <a:buSzPts val="1400"/>
              <a:buAutoNum type="arabicPeriod"/>
            </a:pPr>
            <a:r>
              <a:rPr lang="en-US"/>
              <a:t>Next: the API:</a:t>
            </a:r>
            <a:endParaRPr/>
          </a:p>
          <a:p>
            <a:pPr indent="-317500" lvl="1" marL="914400" rtl="0" algn="l">
              <a:spcBef>
                <a:spcPts val="0"/>
              </a:spcBef>
              <a:spcAft>
                <a:spcPts val="0"/>
              </a:spcAft>
              <a:buSzPts val="1400"/>
              <a:buAutoNum type="alphaLcPeriod"/>
            </a:pPr>
            <a:r>
              <a:rPr lang="en-US"/>
              <a:t>The API Accepts query/user registration requests from the UI.</a:t>
            </a:r>
            <a:endParaRPr/>
          </a:p>
          <a:p>
            <a:pPr indent="-317500" lvl="1" marL="914400" rtl="0" algn="l">
              <a:spcBef>
                <a:spcPts val="0"/>
              </a:spcBef>
              <a:spcAft>
                <a:spcPts val="0"/>
              </a:spcAft>
              <a:buSzPts val="1400"/>
              <a:buAutoNum type="alphaLcPeriod"/>
            </a:pPr>
            <a:r>
              <a:rPr lang="en-US"/>
              <a:t>It selects the appropriate certificate &amp; formats a request to execute a smart contract with the blockchain, using the request data given by the UI.</a:t>
            </a:r>
            <a:endParaRPr/>
          </a:p>
          <a:p>
            <a:pPr indent="-317500" lvl="1" marL="914400" rtl="0" algn="l">
              <a:spcBef>
                <a:spcPts val="0"/>
              </a:spcBef>
              <a:spcAft>
                <a:spcPts val="0"/>
              </a:spcAft>
              <a:buSzPts val="1400"/>
              <a:buAutoNum type="alphaLcPeriod"/>
            </a:pPr>
            <a:r>
              <a:rPr lang="en-US"/>
              <a:t>The API Hands off the returned values (or error) to the UI as well as Maintains a wallet, storing registered users’ certificates.</a:t>
            </a:r>
            <a:endParaRPr/>
          </a:p>
          <a:p>
            <a:pPr indent="-317500" lvl="0" marL="457200" rtl="0" algn="l">
              <a:spcBef>
                <a:spcPts val="0"/>
              </a:spcBef>
              <a:spcAft>
                <a:spcPts val="0"/>
              </a:spcAft>
              <a:buSzPts val="1400"/>
              <a:buAutoNum type="arabicPeriod"/>
            </a:pPr>
            <a:r>
              <a:rPr lang="en-US"/>
              <a:t>Which leads us to the main module, the Blockchain and Smart Contracts: </a:t>
            </a:r>
            <a:endParaRPr/>
          </a:p>
          <a:p>
            <a:pPr indent="-317500" lvl="1" marL="914400" rtl="0" algn="l">
              <a:spcBef>
                <a:spcPts val="0"/>
              </a:spcBef>
              <a:spcAft>
                <a:spcPts val="0"/>
              </a:spcAft>
              <a:buSzPts val="1400"/>
              <a:buAutoNum type="alphaLcPeriod"/>
            </a:pPr>
            <a:r>
              <a:rPr lang="en-US"/>
              <a:t>The blockchain consists of multiple nodes, with each containing a copy of the ledger. The ledger stores all of the data on the blockchain. </a:t>
            </a:r>
            <a:endParaRPr/>
          </a:p>
          <a:p>
            <a:pPr indent="-317500" lvl="1" marL="914400" rtl="0" algn="l">
              <a:spcBef>
                <a:spcPts val="0"/>
              </a:spcBef>
              <a:spcAft>
                <a:spcPts val="0"/>
              </a:spcAft>
              <a:buSzPts val="1400"/>
              <a:buAutoNum type="alphaLcPeriod"/>
            </a:pPr>
            <a:r>
              <a:rPr lang="en-US"/>
              <a:t>Smart Contracts allow authorized devices and API to interact with the data contained within the </a:t>
            </a:r>
            <a:r>
              <a:rPr lang="en-US"/>
              <a:t>Blockchains</a:t>
            </a:r>
            <a:r>
              <a:rPr lang="en-US"/>
              <a:t> ledger and are accepted or rejected by multiple endorsing nodes using raft consensus for authenticity.</a:t>
            </a:r>
            <a:endParaRPr/>
          </a:p>
          <a:p>
            <a:pPr indent="-317500" lvl="1" marL="914400" rtl="0" algn="l">
              <a:spcBef>
                <a:spcPts val="0"/>
              </a:spcBef>
              <a:spcAft>
                <a:spcPts val="0"/>
              </a:spcAft>
              <a:buSzPts val="1400"/>
              <a:buAutoNum type="alphaLcPeriod"/>
            </a:pPr>
            <a:r>
              <a:rPr lang="en-US"/>
              <a:t>After executing a smart contract, the ledger stores a copy of the interaction and every node in the system updates its ledger.</a:t>
            </a:r>
            <a:endParaRPr/>
          </a:p>
          <a:p>
            <a:pPr indent="-317500" lvl="0" marL="457200" rtl="0" algn="l">
              <a:spcBef>
                <a:spcPts val="0"/>
              </a:spcBef>
              <a:spcAft>
                <a:spcPts val="0"/>
              </a:spcAft>
              <a:buSzPts val="1400"/>
              <a:buAutoNum type="arabicPeriod"/>
            </a:pPr>
            <a:r>
              <a:rPr lang="en-US"/>
              <a:t>Publishers: </a:t>
            </a:r>
            <a:endParaRPr/>
          </a:p>
          <a:p>
            <a:pPr indent="-317500" lvl="1" marL="914400" rtl="0" algn="l">
              <a:spcBef>
                <a:spcPts val="0"/>
              </a:spcBef>
              <a:spcAft>
                <a:spcPts val="0"/>
              </a:spcAft>
              <a:buSzPts val="1400"/>
              <a:buAutoNum type="alphaLcPeriod"/>
            </a:pPr>
            <a:r>
              <a:rPr lang="en-US"/>
              <a:t>Publishers are used to Decode and Post data, such as readouts from instruments on the network, from authorized devices to the BC by use of smart contracts.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I’m going to let Keegan discuss the functional requirements of each module.</a:t>
            </a:r>
            <a:endParaRPr/>
          </a:p>
        </p:txBody>
      </p:sp>
      <p:sp>
        <p:nvSpPr>
          <p:cNvPr id="94" name="Google Shape;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2e82eb347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SzPts val="1200"/>
              <a:buFont typeface="Open Sans"/>
              <a:buChar char="●"/>
            </a:pPr>
            <a:r>
              <a:rPr lang="en-US" sz="1000">
                <a:latin typeface="Open Sans"/>
                <a:ea typeface="Open Sans"/>
                <a:cs typeface="Open Sans"/>
                <a:sym typeface="Open Sans"/>
              </a:rPr>
              <a:t>UI</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User Interface shall be rendered in a modern web browser.</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UI should be able to work independently, that is, given the API is down the User Interface shall remain functional.</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A user shall be able to make request to query.</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A user shall be able to start and stop the data from publishing to the blockchain</a:t>
            </a:r>
            <a:endParaRPr sz="10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US" sz="1000">
                <a:latin typeface="Open Sans"/>
                <a:ea typeface="Open Sans"/>
                <a:cs typeface="Open Sans"/>
                <a:sym typeface="Open Sans"/>
              </a:rPr>
              <a:t>API</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API shall expose the Smart Contract functions to Web Requests from the User Interface</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API calls shall be authenticated to the Blockchain Node System.</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When the Blockchain network is down the API shall return an appropriate error code indicating the loss of the Blockchain Network.</a:t>
            </a:r>
            <a:endParaRPr sz="10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US" sz="1000">
                <a:latin typeface="Open Sans"/>
                <a:ea typeface="Open Sans"/>
                <a:cs typeface="Open Sans"/>
                <a:sym typeface="Open Sans"/>
              </a:rPr>
              <a:t>BC</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Blockchain Network shall consist of at least five organizations with two nodes each for transaction consensus.</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Blockchain Network shall consist of multiple nodes to act as orderers.</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Blockchain Network shall use Raft consensus for the ordering service and the deterministic consensus algorithm.</a:t>
            </a:r>
            <a:endParaRPr sz="10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US" sz="1000">
                <a:latin typeface="Open Sans"/>
                <a:ea typeface="Open Sans"/>
                <a:cs typeface="Open Sans"/>
                <a:sym typeface="Open Sans"/>
              </a:rPr>
              <a:t>SC</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Smart Contracts shall implement the blockchain function to query data stored on the blockchain.</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Users that are assigned to a channel are the only users allowed to utilize the Smart Contracts functions made available to that channel.</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Each Smart Contract shall define more than one endorsing node for consensus.</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US" sz="1000">
                <a:latin typeface="Open Sans"/>
                <a:ea typeface="Open Sans"/>
                <a:cs typeface="Open Sans"/>
                <a:sym typeface="Open Sans"/>
              </a:rPr>
              <a:t>Publishers &amp; subscribers</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Three Publishers shall run, each publishing to a single blockchain organization.</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Publishers shall send </a:t>
            </a:r>
            <a:r>
              <a:rPr lang="en-US" sz="1000">
                <a:latin typeface="Open Sans"/>
                <a:ea typeface="Open Sans"/>
                <a:cs typeface="Open Sans"/>
                <a:sym typeface="Open Sans"/>
              </a:rPr>
              <a:t>synchrophasor</a:t>
            </a:r>
            <a:r>
              <a:rPr lang="en-US" sz="1000">
                <a:latin typeface="Open Sans"/>
                <a:ea typeface="Open Sans"/>
                <a:cs typeface="Open Sans"/>
                <a:sym typeface="Open Sans"/>
              </a:rPr>
              <a:t> data to the blockchain. The </a:t>
            </a:r>
            <a:r>
              <a:rPr lang="en-US" sz="1000">
                <a:latin typeface="Open Sans"/>
                <a:ea typeface="Open Sans"/>
                <a:cs typeface="Open Sans"/>
                <a:sym typeface="Open Sans"/>
              </a:rPr>
              <a:t>synchrophasor</a:t>
            </a:r>
            <a:r>
              <a:rPr lang="en-US" sz="1000">
                <a:latin typeface="Open Sans"/>
                <a:ea typeface="Open Sans"/>
                <a:cs typeface="Open Sans"/>
                <a:sym typeface="Open Sans"/>
              </a:rPr>
              <a:t> data should be retrieved from a PCAP file.</a:t>
            </a:r>
            <a:endParaRPr sz="1000">
              <a:latin typeface="Open Sans"/>
              <a:ea typeface="Open Sans"/>
              <a:cs typeface="Open Sans"/>
              <a:sym typeface="Open Sans"/>
            </a:endParaRPr>
          </a:p>
          <a:p>
            <a:pPr indent="-304800" lvl="1" marL="914400" rtl="0" algn="l">
              <a:spcBef>
                <a:spcPts val="0"/>
              </a:spcBef>
              <a:spcAft>
                <a:spcPts val="0"/>
              </a:spcAft>
              <a:buSzPts val="1200"/>
              <a:buFont typeface="Open Sans"/>
              <a:buChar char="○"/>
            </a:pPr>
            <a:r>
              <a:rPr lang="en-US" sz="1000">
                <a:latin typeface="Open Sans"/>
                <a:ea typeface="Open Sans"/>
                <a:cs typeface="Open Sans"/>
                <a:sym typeface="Open Sans"/>
              </a:rPr>
              <a:t>The Publishers shall have the ability to be stopped and started from the User Interface.</a:t>
            </a:r>
            <a:endParaRPr sz="1000">
              <a:latin typeface="Open Sans"/>
              <a:ea typeface="Open Sans"/>
              <a:cs typeface="Open Sans"/>
              <a:sym typeface="Open Sans"/>
            </a:endParaRPr>
          </a:p>
        </p:txBody>
      </p:sp>
      <p:sp>
        <p:nvSpPr>
          <p:cNvPr id="103" name="Google Shape;103;g52e82eb347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a:latin typeface="Arial"/>
                <a:ea typeface="Arial"/>
                <a:cs typeface="Arial"/>
                <a:sym typeface="Arial"/>
              </a:rPr>
              <a:t>As far as constraints go, we luckily didn’t have too many.</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Because the team wasn’t given a budget, we had to use resources given to us by </a:t>
            </a:r>
            <a:r>
              <a:rPr lang="en-US">
                <a:latin typeface="Arial"/>
                <a:ea typeface="Arial"/>
                <a:cs typeface="Arial"/>
                <a:sym typeface="Arial"/>
                <a:extLst>
                  <a:ext uri="http://customooxmlschemas.google.com/">
                    <go:slidesCustomData xmlns:go="http://customooxmlschemas.google.com/" textRoundtripDataId="8"/>
                  </a:ext>
                </a:extLst>
              </a:rPr>
              <a:t>PowerCyber</a:t>
            </a:r>
            <a:r>
              <a:rPr lang="en-US">
                <a:latin typeface="Arial"/>
                <a:ea typeface="Arial"/>
                <a:cs typeface="Arial"/>
                <a:sym typeface="Arial"/>
              </a:rPr>
              <a:t>.</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We also had to work in Javascript as it’s the language that our client wanted us to use.  </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This choice worked out well though as it’s a language that allowed the various components of the system to integrate well with the blockchain network.</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Along with utilizing blockchain technology, we specifically must use Hyperledger Fabric as the distributed ledger framework.</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Another constraint we had were our given resources. You could consider the set memory and storage space of the virtual machines to be technical constraints.</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When designing our prototype, the team had a few considerations to keep in mind.</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Initially, our choice of framework for building a blockchain was deprecated.</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When choosing an alternative, we needed to make sure it would work with the API.</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We also had to keep in mind that ultimately our blockchain network would be operated in real time and use live, continuous data.</a:t>
            </a:r>
            <a:endParaRPr>
              <a:latin typeface="Arial"/>
              <a:ea typeface="Arial"/>
              <a:cs typeface="Arial"/>
              <a:sym typeface="Arial"/>
            </a:endParaRPr>
          </a:p>
          <a:p>
            <a:pPr indent="0" lvl="0" marL="0" rtl="0" algn="l">
              <a:lnSpc>
                <a:spcPct val="115000"/>
              </a:lnSpc>
              <a:spcBef>
                <a:spcPts val="1200"/>
              </a:spcBef>
              <a:spcAft>
                <a:spcPts val="0"/>
              </a:spcAft>
              <a:buNone/>
            </a:pPr>
            <a:r>
              <a:rPr lang="en-US">
                <a:latin typeface="Arial"/>
                <a:ea typeface="Arial"/>
                <a:cs typeface="Arial"/>
                <a:sym typeface="Arial"/>
              </a:rPr>
              <a:t>Next slide please</a:t>
            </a:r>
            <a:endParaRPr>
              <a:latin typeface="Arial"/>
              <a:ea typeface="Arial"/>
              <a:cs typeface="Arial"/>
              <a:sym typeface="Arial"/>
            </a:endParaRPr>
          </a:p>
          <a:p>
            <a:pPr indent="0" lvl="0" marL="0" rtl="0" algn="l">
              <a:lnSpc>
                <a:spcPct val="115000"/>
              </a:lnSpc>
              <a:spcBef>
                <a:spcPts val="1200"/>
              </a:spcBef>
              <a:spcAft>
                <a:spcPts val="1200"/>
              </a:spcAft>
              <a:buNone/>
            </a:pPr>
            <a:r>
              <a:t/>
            </a:r>
            <a:endParaRPr/>
          </a:p>
        </p:txBody>
      </p:sp>
      <p:sp>
        <p:nvSpPr>
          <p:cNvPr id="111" name="Google Shape;11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98450" lvl="0" marL="457200" rtl="0" algn="l">
              <a:spcBef>
                <a:spcPts val="0"/>
              </a:spcBef>
              <a:spcAft>
                <a:spcPts val="0"/>
              </a:spcAft>
              <a:buClr>
                <a:schemeClr val="dk1"/>
              </a:buClr>
              <a:buSzPts val="1100"/>
              <a:buAutoNum type="arabicPeriod"/>
            </a:pPr>
            <a:r>
              <a:rPr lang="en-US" sz="1100">
                <a:latin typeface="Arial"/>
                <a:ea typeface="Arial"/>
                <a:cs typeface="Arial"/>
                <a:sym typeface="Arial"/>
              </a:rPr>
              <a:t>Blockchain being the wrong solution</a:t>
            </a:r>
            <a:endParaRPr sz="1100">
              <a:latin typeface="Arial"/>
              <a:ea typeface="Arial"/>
              <a:cs typeface="Arial"/>
              <a:sym typeface="Arial"/>
            </a:endParaRPr>
          </a:p>
          <a:p>
            <a:pPr indent="-298450" lvl="1" marL="914400" rtl="0" algn="l">
              <a:spcBef>
                <a:spcPts val="0"/>
              </a:spcBef>
              <a:spcAft>
                <a:spcPts val="0"/>
              </a:spcAft>
              <a:buClr>
                <a:schemeClr val="dk1"/>
              </a:buClr>
              <a:buSzPts val="1100"/>
              <a:buAutoNum type="alphaLcPeriod"/>
            </a:pPr>
            <a:r>
              <a:rPr lang="en-US" sz="1100">
                <a:latin typeface="Arial"/>
                <a:ea typeface="Arial"/>
                <a:cs typeface="Arial"/>
                <a:sym typeface="Arial"/>
              </a:rPr>
              <a:t>This risk is valid because the time to complete consensus among the peers in the blockchain may take too long for the desired use cases.</a:t>
            </a:r>
            <a:endParaRPr sz="1100">
              <a:latin typeface="Arial"/>
              <a:ea typeface="Arial"/>
              <a:cs typeface="Arial"/>
              <a:sym typeface="Arial"/>
            </a:endParaRPr>
          </a:p>
          <a:p>
            <a:pPr indent="-298450" lvl="1" marL="914400" rtl="0" algn="l">
              <a:spcBef>
                <a:spcPts val="0"/>
              </a:spcBef>
              <a:spcAft>
                <a:spcPts val="0"/>
              </a:spcAft>
              <a:buClr>
                <a:schemeClr val="dk1"/>
              </a:buClr>
              <a:buSzPts val="1100"/>
              <a:buAutoNum type="alphaLcPeriod"/>
            </a:pPr>
            <a:r>
              <a:rPr lang="en-US" sz="1100">
                <a:latin typeface="Arial"/>
                <a:ea typeface="Arial"/>
                <a:cs typeface="Arial"/>
                <a:sym typeface="Arial"/>
              </a:rPr>
              <a:t>We plan to avoid this risk by profiling the deployed blockchain system to determine fitting use cases.</a:t>
            </a:r>
            <a:endParaRPr sz="1100">
              <a:latin typeface="Arial"/>
              <a:ea typeface="Arial"/>
              <a:cs typeface="Arial"/>
              <a:sym typeface="Arial"/>
            </a:endParaRPr>
          </a:p>
          <a:p>
            <a:pPr indent="-298450" lvl="0" marL="457200" rtl="0" algn="l">
              <a:spcBef>
                <a:spcPts val="0"/>
              </a:spcBef>
              <a:spcAft>
                <a:spcPts val="0"/>
              </a:spcAft>
              <a:buClr>
                <a:schemeClr val="dk1"/>
              </a:buClr>
              <a:buSzPts val="1100"/>
              <a:buAutoNum type="arabicPeriod"/>
            </a:pPr>
            <a:r>
              <a:rPr lang="en-US" sz="1100">
                <a:latin typeface="Arial"/>
                <a:ea typeface="Arial"/>
                <a:cs typeface="Arial"/>
                <a:sym typeface="Arial"/>
              </a:rPr>
              <a:t>Lack of domain knowledge</a:t>
            </a:r>
            <a:endParaRPr sz="1100">
              <a:latin typeface="Arial"/>
              <a:ea typeface="Arial"/>
              <a:cs typeface="Arial"/>
              <a:sym typeface="Arial"/>
            </a:endParaRPr>
          </a:p>
          <a:p>
            <a:pPr indent="-298450" lvl="1" marL="914400" rtl="0" algn="l">
              <a:spcBef>
                <a:spcPts val="0"/>
              </a:spcBef>
              <a:spcAft>
                <a:spcPts val="0"/>
              </a:spcAft>
              <a:buClr>
                <a:schemeClr val="dk1"/>
              </a:buClr>
              <a:buSzPts val="1100"/>
              <a:buAutoNum type="alphaLcPeriod"/>
            </a:pPr>
            <a:r>
              <a:rPr lang="en-US" sz="1100">
                <a:latin typeface="Arial"/>
                <a:ea typeface="Arial"/>
                <a:cs typeface="Arial"/>
                <a:sym typeface="Arial"/>
              </a:rPr>
              <a:t>The architecture of the project, classes, data-flow, and test assertions could be invalid due to our lack of domain knowledge.</a:t>
            </a:r>
            <a:endParaRPr sz="1100">
              <a:latin typeface="Arial"/>
              <a:ea typeface="Arial"/>
              <a:cs typeface="Arial"/>
              <a:sym typeface="Arial"/>
            </a:endParaRPr>
          </a:p>
          <a:p>
            <a:pPr indent="-298450" lvl="1" marL="914400" rtl="0" algn="l">
              <a:spcBef>
                <a:spcPts val="0"/>
              </a:spcBef>
              <a:spcAft>
                <a:spcPts val="0"/>
              </a:spcAft>
              <a:buClr>
                <a:schemeClr val="dk1"/>
              </a:buClr>
              <a:buSzPts val="1100"/>
              <a:buAutoNum type="alphaLcPeriod"/>
            </a:pPr>
            <a:r>
              <a:rPr lang="en-US" sz="1100">
                <a:latin typeface="Arial"/>
                <a:ea typeface="Arial"/>
                <a:cs typeface="Arial"/>
                <a:sym typeface="Arial"/>
              </a:rPr>
              <a:t>We plan to mitigate this risk by gaining domain knowledge by visiting PowerCyber, interviewing PowerCyber researchers, and asking questions to the client and advisor when necessary.</a:t>
            </a:r>
            <a:endParaRPr sz="1100">
              <a:latin typeface="Arial"/>
              <a:ea typeface="Arial"/>
              <a:cs typeface="Arial"/>
              <a:sym typeface="Arial"/>
            </a:endParaRPr>
          </a:p>
          <a:p>
            <a:pPr indent="-298450" lvl="0" marL="457200" rtl="0" algn="l">
              <a:spcBef>
                <a:spcPts val="0"/>
              </a:spcBef>
              <a:spcAft>
                <a:spcPts val="0"/>
              </a:spcAft>
              <a:buClr>
                <a:schemeClr val="dk1"/>
              </a:buClr>
              <a:buSzPts val="1100"/>
              <a:buAutoNum type="arabicPeriod"/>
            </a:pPr>
            <a:r>
              <a:rPr lang="en-US" sz="1100">
                <a:latin typeface="Arial"/>
                <a:ea typeface="Arial"/>
                <a:cs typeface="Arial"/>
                <a:sym typeface="Arial"/>
              </a:rPr>
              <a:t>Integration of System Components could fail.</a:t>
            </a:r>
            <a:endParaRPr sz="1100">
              <a:latin typeface="Arial"/>
              <a:ea typeface="Arial"/>
              <a:cs typeface="Arial"/>
              <a:sym typeface="Arial"/>
            </a:endParaRPr>
          </a:p>
          <a:p>
            <a:pPr indent="-298450" lvl="1" marL="914400" rtl="0" algn="l">
              <a:spcBef>
                <a:spcPts val="0"/>
              </a:spcBef>
              <a:spcAft>
                <a:spcPts val="0"/>
              </a:spcAft>
              <a:buClr>
                <a:schemeClr val="dk1"/>
              </a:buClr>
              <a:buSzPts val="1100"/>
              <a:buAutoNum type="alphaLcPeriod"/>
            </a:pPr>
            <a:r>
              <a:rPr lang="en-US" sz="1100">
                <a:latin typeface="Arial"/>
                <a:ea typeface="Arial"/>
                <a:cs typeface="Arial"/>
                <a:sym typeface="Arial"/>
              </a:rPr>
              <a:t>The integration between the Smart Contract Layer and the API could fail and the</a:t>
            </a:r>
            <a:r>
              <a:rPr lang="en-US" sz="1100">
                <a:latin typeface="Arial"/>
                <a:ea typeface="Arial"/>
                <a:cs typeface="Arial"/>
                <a:sym typeface="Arial"/>
                <a:extLst>
                  <a:ext uri="http://customooxmlschemas.google.com/">
                    <go:slidesCustomData xmlns:go="http://customooxmlschemas.google.com/" textRoundtripDataId="9"/>
                  </a:ext>
                </a:extLst>
              </a:rPr>
              <a:t> integration between Publishers, Subscribers and the Blockchain Network </a:t>
            </a:r>
            <a:r>
              <a:rPr lang="en-US" sz="1100">
                <a:latin typeface="Arial"/>
                <a:ea typeface="Arial"/>
                <a:cs typeface="Arial"/>
                <a:sym typeface="Arial"/>
              </a:rPr>
              <a:t>could fail.</a:t>
            </a:r>
            <a:endParaRPr sz="1100">
              <a:latin typeface="Arial"/>
              <a:ea typeface="Arial"/>
              <a:cs typeface="Arial"/>
              <a:sym typeface="Arial"/>
            </a:endParaRPr>
          </a:p>
          <a:p>
            <a:pPr indent="-298450" lvl="1" marL="914400" rtl="0" algn="l">
              <a:spcBef>
                <a:spcPts val="0"/>
              </a:spcBef>
              <a:spcAft>
                <a:spcPts val="0"/>
              </a:spcAft>
              <a:buClr>
                <a:schemeClr val="dk1"/>
              </a:buClr>
              <a:buSzPts val="1100"/>
              <a:buAutoNum type="alphaLcPeriod"/>
            </a:pPr>
            <a:r>
              <a:rPr lang="en-US" sz="1100">
                <a:latin typeface="Arial"/>
                <a:ea typeface="Arial"/>
                <a:cs typeface="Arial"/>
                <a:sym typeface="Arial"/>
              </a:rPr>
              <a:t>We plan to mitigate this risk by integrating early and integrating often. Also, we plan to maintain js documentation throughout each component.</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21" name="Google Shape;12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 is the Gantt chart for our project. We have our gantt chart broken down into components, Requirements gathering, domain knowledge, blockchain network, smart contract layer, publisher and subscriber, API, UI and system level testing. Our three biggest components, the UI, API and Blockchain we worked on in parallel as shown in the gantt Chart. You can see these three components took the most time based off of the black bars associated with them indicating how long we worked on them. The one thing that changed in our project schedule was the addition of publishers and subscribers. We originally did not have this component in our project schedule. We added in this component to be able to test our blockchain latency and performance. </a:t>
            </a:r>
            <a:endParaRPr/>
          </a:p>
        </p:txBody>
      </p:sp>
      <p:sp>
        <p:nvSpPr>
          <p:cNvPr id="128" name="Google Shape;1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UI:</a:t>
            </a:r>
            <a:endParaRPr/>
          </a:p>
          <a:p>
            <a:pPr indent="-317500" lvl="0" marL="457200" rtl="0" algn="l">
              <a:spcBef>
                <a:spcPts val="0"/>
              </a:spcBef>
              <a:spcAft>
                <a:spcPts val="0"/>
              </a:spcAft>
              <a:buSzPts val="1400"/>
              <a:buChar char="●"/>
            </a:pPr>
            <a:r>
              <a:rPr lang="en-US"/>
              <a:t>Is able to make calls to the API to</a:t>
            </a:r>
            <a:r>
              <a:rPr lang="en-US"/>
              <a:t> have it execute the smart contracts for querying</a:t>
            </a:r>
            <a:endParaRPr/>
          </a:p>
          <a:p>
            <a:pPr indent="-317500" lvl="0" marL="457200" rtl="0" algn="l">
              <a:spcBef>
                <a:spcPts val="0"/>
              </a:spcBef>
              <a:spcAft>
                <a:spcPts val="0"/>
              </a:spcAft>
              <a:buSzPts val="1400"/>
              <a:buChar char="●"/>
            </a:pPr>
            <a:r>
              <a:rPr lang="en-US"/>
              <a:t>is able to make calls to the publishers to start and stop the publishing of data to the blockchain</a:t>
            </a:r>
            <a:endParaRPr/>
          </a:p>
          <a:p>
            <a:pPr indent="0" lvl="0" marL="0" rtl="0" algn="l">
              <a:spcBef>
                <a:spcPts val="0"/>
              </a:spcBef>
              <a:spcAft>
                <a:spcPts val="0"/>
              </a:spcAft>
              <a:buNone/>
            </a:pPr>
            <a:r>
              <a:rPr lang="en-US"/>
              <a:t>API</a:t>
            </a:r>
            <a:endParaRPr/>
          </a:p>
          <a:p>
            <a:pPr indent="-317500" lvl="0" marL="457200" rtl="0" algn="l">
              <a:spcBef>
                <a:spcPts val="0"/>
              </a:spcBef>
              <a:spcAft>
                <a:spcPts val="0"/>
              </a:spcAft>
              <a:buSzPts val="1400"/>
              <a:buChar char="●"/>
            </a:pPr>
            <a:r>
              <a:rPr lang="en-US"/>
              <a:t>Queries blockchain by executing the smart contracts</a:t>
            </a:r>
            <a:endParaRPr/>
          </a:p>
          <a:p>
            <a:pPr indent="-317500" lvl="0" marL="457200" rtl="0" algn="l">
              <a:spcBef>
                <a:spcPts val="0"/>
              </a:spcBef>
              <a:spcAft>
                <a:spcPts val="0"/>
              </a:spcAft>
              <a:buSzPts val="1400"/>
              <a:buChar char="●"/>
            </a:pPr>
            <a:r>
              <a:rPr lang="en-US"/>
              <a:t>The wallet is also stored on the API which is used to authenticate requests to the smart contracts</a:t>
            </a:r>
            <a:endParaRPr/>
          </a:p>
          <a:p>
            <a:pPr indent="0" lvl="0" marL="0" rtl="0" algn="l">
              <a:spcBef>
                <a:spcPts val="0"/>
              </a:spcBef>
              <a:spcAft>
                <a:spcPts val="0"/>
              </a:spcAft>
              <a:buNone/>
            </a:pPr>
            <a:r>
              <a:rPr lang="en-US"/>
              <a:t>Blockchain</a:t>
            </a:r>
            <a:endParaRPr/>
          </a:p>
          <a:p>
            <a:pPr indent="-317500" lvl="0" marL="457200" rtl="0" algn="l">
              <a:spcBef>
                <a:spcPts val="0"/>
              </a:spcBef>
              <a:spcAft>
                <a:spcPts val="0"/>
              </a:spcAft>
              <a:buSzPts val="1400"/>
              <a:buChar char="●"/>
            </a:pPr>
            <a:r>
              <a:rPr lang="en-US"/>
              <a:t>Chaincode is installed on each peer that allows publishers and subscribers to create and query data respective to their organization’s permissions.</a:t>
            </a:r>
            <a:endParaRPr/>
          </a:p>
          <a:p>
            <a:pPr indent="0" lvl="0" marL="0" rtl="0" algn="l">
              <a:spcBef>
                <a:spcPts val="0"/>
              </a:spcBef>
              <a:spcAft>
                <a:spcPts val="0"/>
              </a:spcAft>
              <a:buNone/>
            </a:pPr>
            <a:r>
              <a:rPr lang="en-US"/>
              <a:t>Publishers and Subscribers</a:t>
            </a:r>
            <a:endParaRPr/>
          </a:p>
          <a:p>
            <a:pPr indent="-317500" lvl="0" marL="457200" rtl="0" algn="l">
              <a:spcBef>
                <a:spcPts val="0"/>
              </a:spcBef>
              <a:spcAft>
                <a:spcPts val="0"/>
              </a:spcAft>
              <a:buSzPts val="1400"/>
              <a:buChar char="●"/>
            </a:pPr>
            <a:r>
              <a:rPr lang="en-US"/>
              <a:t>Publishers decode data found in a PCAP file and then publish that decoded data for a specified time</a:t>
            </a:r>
            <a:endParaRPr/>
          </a:p>
          <a:p>
            <a:pPr indent="-317500" lvl="0" marL="457200" rtl="0" algn="l">
              <a:spcBef>
                <a:spcPts val="0"/>
              </a:spcBef>
              <a:spcAft>
                <a:spcPts val="0"/>
              </a:spcAft>
              <a:buSzPts val="1400"/>
              <a:buChar char="●"/>
            </a:pPr>
            <a:r>
              <a:rPr lang="en-US"/>
              <a:t>The subscribers query the data that is on the blockchain network. This allowed us to test the latency of publishing as well as up-down latency</a:t>
            </a:r>
            <a:endParaRPr/>
          </a:p>
        </p:txBody>
      </p:sp>
      <p:sp>
        <p:nvSpPr>
          <p:cNvPr id="137" name="Google Shape;13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6" name="Shape 16"/>
        <p:cNvGrpSpPr/>
        <p:nvPr/>
      </p:nvGrpSpPr>
      <p:grpSpPr>
        <a:xfrm>
          <a:off x="0" y="0"/>
          <a:ext cx="0" cy="0"/>
          <a:chOff x="0" y="0"/>
          <a:chExt cx="0" cy="0"/>
        </a:xfrm>
      </p:grpSpPr>
      <p:sp>
        <p:nvSpPr>
          <p:cNvPr id="17" name="Google Shape;17;p30"/>
          <p:cNvSpPr/>
          <p:nvPr/>
        </p:nvSpPr>
        <p:spPr>
          <a:xfrm>
            <a:off x="0" y="0"/>
            <a:ext cx="9144000" cy="1371600"/>
          </a:xfrm>
          <a:prstGeom prst="rect">
            <a:avLst/>
          </a:prstGeom>
          <a:solidFill>
            <a:srgbClr val="C810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
        <p:nvSpPr>
          <p:cNvPr id="18" name="Google Shape;18;p30"/>
          <p:cNvSpPr txBox="1"/>
          <p:nvPr>
            <p:ph type="ctrTitle"/>
          </p:nvPr>
        </p:nvSpPr>
        <p:spPr>
          <a:xfrm>
            <a:off x="533400" y="1885950"/>
            <a:ext cx="6629400" cy="8001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1BE4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 type="subTitle"/>
          </p:nvPr>
        </p:nvSpPr>
        <p:spPr>
          <a:xfrm>
            <a:off x="533400" y="2686050"/>
            <a:ext cx="6248400" cy="1314450"/>
          </a:xfrm>
          <a:prstGeom prst="rect">
            <a:avLst/>
          </a:prstGeom>
          <a:noFill/>
          <a:ln>
            <a:noFill/>
          </a:ln>
        </p:spPr>
        <p:txBody>
          <a:bodyPr anchorCtr="0" anchor="t" bIns="45700" lIns="91425" spcFirstLastPara="1" rIns="91425" wrap="square" tIns="45700">
            <a:noAutofit/>
          </a:bodyPr>
          <a:lstStyle>
            <a:lvl1pPr lvl="0" algn="l">
              <a:spcBef>
                <a:spcPts val="480"/>
              </a:spcBef>
              <a:spcAft>
                <a:spcPts val="0"/>
              </a:spcAft>
              <a:buSzPts val="1920"/>
              <a:buFont typeface="Times"/>
              <a:buNone/>
              <a:defRPr sz="2400">
                <a:solidFill>
                  <a:srgbClr val="6E6259"/>
                </a:solidFill>
              </a:defRPr>
            </a:lvl1pPr>
            <a:lvl2pPr lvl="1" algn="l">
              <a:spcBef>
                <a:spcPts val="360"/>
              </a:spcBef>
              <a:spcAft>
                <a:spcPts val="0"/>
              </a:spcAft>
              <a:buSzPts val="1440"/>
              <a:buChar char="•"/>
              <a:defRPr/>
            </a:lvl2pPr>
            <a:lvl3pPr lvl="2" algn="l">
              <a:spcBef>
                <a:spcPts val="360"/>
              </a:spcBef>
              <a:spcAft>
                <a:spcPts val="0"/>
              </a:spcAft>
              <a:buSzPts val="1440"/>
              <a:buChar char="•"/>
              <a:defRPr/>
            </a:lvl3pPr>
            <a:lvl4pPr lvl="3" algn="l">
              <a:spcBef>
                <a:spcPts val="360"/>
              </a:spcBef>
              <a:spcAft>
                <a:spcPts val="0"/>
              </a:spcAft>
              <a:buSzPts val="144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p:txBody>
      </p:sp>
      <p:sp>
        <p:nvSpPr>
          <p:cNvPr id="20" name="Google Shape;20;p30"/>
          <p:cNvSpPr txBox="1"/>
          <p:nvPr/>
        </p:nvSpPr>
        <p:spPr>
          <a:xfrm>
            <a:off x="212725" y="2616994"/>
            <a:ext cx="1846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pic>
        <p:nvPicPr>
          <p:cNvPr descr="ISU LEFT white.eps" id="21" name="Google Shape;21;p30"/>
          <p:cNvPicPr preferRelativeResize="0"/>
          <p:nvPr/>
        </p:nvPicPr>
        <p:blipFill rotWithShape="1">
          <a:blip r:embed="rId2">
            <a:alphaModFix/>
          </a:blip>
          <a:srcRect b="38234" l="0" r="0" t="0"/>
          <a:stretch/>
        </p:blipFill>
        <p:spPr>
          <a:xfrm>
            <a:off x="533400" y="622697"/>
            <a:ext cx="3562350" cy="293372"/>
          </a:xfrm>
          <a:prstGeom prst="rect">
            <a:avLst/>
          </a:prstGeom>
          <a:noFill/>
          <a:ln>
            <a:noFill/>
          </a:ln>
        </p:spPr>
      </p:pic>
      <p:sp>
        <p:nvSpPr>
          <p:cNvPr id="22" name="Google Shape;22;p30"/>
          <p:cNvSpPr txBox="1"/>
          <p:nvPr>
            <p:ph idx="2" type="body"/>
          </p:nvPr>
        </p:nvSpPr>
        <p:spPr>
          <a:xfrm>
            <a:off x="468313" y="971550"/>
            <a:ext cx="3886200" cy="28575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80"/>
              <a:buNone/>
              <a:defRPr b="1" i="0" sz="1600">
                <a:solidFill>
                  <a:schemeClr val="lt1"/>
                </a:solidFill>
                <a:latin typeface="Open Sans"/>
                <a:ea typeface="Open Sans"/>
                <a:cs typeface="Open Sans"/>
                <a:sym typeface="Open Sans"/>
              </a:defRPr>
            </a:lvl1pPr>
            <a:lvl2pPr indent="-228600" lvl="1" marL="914400" algn="l">
              <a:spcBef>
                <a:spcPts val="520"/>
              </a:spcBef>
              <a:spcAft>
                <a:spcPts val="0"/>
              </a:spcAft>
              <a:buSzPts val="2080"/>
              <a:buNone/>
              <a:defRPr/>
            </a:lvl2pPr>
            <a:lvl3pPr indent="-228600" lvl="2" marL="1371600" algn="l">
              <a:spcBef>
                <a:spcPts val="520"/>
              </a:spcBef>
              <a:spcAft>
                <a:spcPts val="0"/>
              </a:spcAft>
              <a:buSzPts val="2080"/>
              <a:buNone/>
              <a:defRPr/>
            </a:lvl3pPr>
            <a:lvl4pPr indent="-228600" lvl="3" marL="1828800" algn="l">
              <a:spcBef>
                <a:spcPts val="520"/>
              </a:spcBef>
              <a:spcAft>
                <a:spcPts val="0"/>
              </a:spcAft>
              <a:buSzPts val="2080"/>
              <a:buNone/>
              <a:defRPr/>
            </a:lvl4pPr>
            <a:lvl5pPr indent="-228600" lvl="4" marL="2286000" algn="l">
              <a:spcBef>
                <a:spcPts val="520"/>
              </a:spcBef>
              <a:spcAft>
                <a:spcPts val="0"/>
              </a:spcAft>
              <a:buSzPts val="2080"/>
              <a:buNone/>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58" name="Shape 58"/>
        <p:cNvGrpSpPr/>
        <p:nvPr/>
      </p:nvGrpSpPr>
      <p:grpSpPr>
        <a:xfrm>
          <a:off x="0" y="0"/>
          <a:ext cx="0" cy="0"/>
          <a:chOff x="0" y="0"/>
          <a:chExt cx="0" cy="0"/>
        </a:xfrm>
      </p:grpSpPr>
      <p:sp>
        <p:nvSpPr>
          <p:cNvPr id="59" name="Google Shape;59;p39"/>
          <p:cNvSpPr txBox="1"/>
          <p:nvPr>
            <p:ph type="title"/>
          </p:nvPr>
        </p:nvSpPr>
        <p:spPr>
          <a:xfrm>
            <a:off x="457200" y="114300"/>
            <a:ext cx="7772400" cy="857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 type="body"/>
          </p:nvPr>
        </p:nvSpPr>
        <p:spPr>
          <a:xfrm rot="5400000">
            <a:off x="3105150" y="-1466850"/>
            <a:ext cx="3086100" cy="76200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61" name="Google Shape;61;p39"/>
          <p:cNvSpPr txBox="1"/>
          <p:nvPr>
            <p:ph idx="2"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62" name="Shape 62"/>
        <p:cNvGrpSpPr/>
        <p:nvPr/>
      </p:nvGrpSpPr>
      <p:grpSpPr>
        <a:xfrm>
          <a:off x="0" y="0"/>
          <a:ext cx="0" cy="0"/>
          <a:chOff x="0" y="0"/>
          <a:chExt cx="0" cy="0"/>
        </a:xfrm>
      </p:grpSpPr>
      <p:sp>
        <p:nvSpPr>
          <p:cNvPr id="63" name="Google Shape;63;p40"/>
          <p:cNvSpPr txBox="1"/>
          <p:nvPr>
            <p:ph type="title"/>
          </p:nvPr>
        </p:nvSpPr>
        <p:spPr>
          <a:xfrm rot="5400000">
            <a:off x="5572125" y="1000125"/>
            <a:ext cx="3771900" cy="200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 type="body"/>
          </p:nvPr>
        </p:nvSpPr>
        <p:spPr>
          <a:xfrm rot="5400000">
            <a:off x="1495425" y="-923925"/>
            <a:ext cx="3771900" cy="584835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65" name="Google Shape;65;p40"/>
          <p:cNvSpPr txBox="1"/>
          <p:nvPr>
            <p:ph idx="2"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3" name="Shape 23"/>
        <p:cNvGrpSpPr/>
        <p:nvPr/>
      </p:nvGrpSpPr>
      <p:grpSpPr>
        <a:xfrm>
          <a:off x="0" y="0"/>
          <a:ext cx="0" cy="0"/>
          <a:chOff x="0" y="0"/>
          <a:chExt cx="0" cy="0"/>
        </a:xfrm>
      </p:grpSpPr>
      <p:sp>
        <p:nvSpPr>
          <p:cNvPr id="24" name="Google Shape;24;p31"/>
          <p:cNvSpPr txBox="1"/>
          <p:nvPr>
            <p:ph type="title"/>
          </p:nvPr>
        </p:nvSpPr>
        <p:spPr>
          <a:xfrm>
            <a:off x="457200" y="114300"/>
            <a:ext cx="7772400" cy="857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 type="body"/>
          </p:nvPr>
        </p:nvSpPr>
        <p:spPr>
          <a:xfrm>
            <a:off x="838200" y="800100"/>
            <a:ext cx="7620000" cy="30861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26" name="Google Shape;26;p31"/>
          <p:cNvSpPr txBox="1"/>
          <p:nvPr>
            <p:ph idx="2"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7" name="Shape 27"/>
        <p:cNvGrpSpPr/>
        <p:nvPr/>
      </p:nvGrpSpPr>
      <p:grpSpPr>
        <a:xfrm>
          <a:off x="0" y="0"/>
          <a:ext cx="0" cy="0"/>
          <a:chOff x="0" y="0"/>
          <a:chExt cx="0" cy="0"/>
        </a:xfrm>
      </p:grpSpPr>
      <p:sp>
        <p:nvSpPr>
          <p:cNvPr id="28" name="Google Shape;28;p32"/>
          <p:cNvSpPr txBox="1"/>
          <p:nvPr>
            <p:ph type="title"/>
          </p:nvPr>
        </p:nvSpPr>
        <p:spPr>
          <a:xfrm>
            <a:off x="457200" y="114300"/>
            <a:ext cx="7772400" cy="857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30" name="Shape 30"/>
        <p:cNvGrpSpPr/>
        <p:nvPr/>
      </p:nvGrpSpPr>
      <p:grpSpPr>
        <a:xfrm>
          <a:off x="0" y="0"/>
          <a:ext cx="0" cy="0"/>
          <a:chOff x="0" y="0"/>
          <a:chExt cx="0" cy="0"/>
        </a:xfrm>
      </p:grpSpPr>
      <p:sp>
        <p:nvSpPr>
          <p:cNvPr id="31" name="Google Shape;31;p33"/>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3"/>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6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280"/>
              <a:buNone/>
              <a:defRPr sz="1600"/>
            </a:lvl3pPr>
            <a:lvl4pPr indent="-228600" lvl="3" marL="1828800" algn="l">
              <a:spcBef>
                <a:spcPts val="280"/>
              </a:spcBef>
              <a:spcAft>
                <a:spcPts val="0"/>
              </a:spcAft>
              <a:buSzPts val="1120"/>
              <a:buNone/>
              <a:defRPr sz="1400"/>
            </a:lvl4pPr>
            <a:lvl5pPr indent="-228600" lvl="4" marL="2286000" algn="l">
              <a:spcBef>
                <a:spcPts val="280"/>
              </a:spcBef>
              <a:spcAft>
                <a:spcPts val="0"/>
              </a:spcAft>
              <a:buSzPts val="1120"/>
              <a:buNone/>
              <a:defRPr sz="1400"/>
            </a:lvl5pPr>
            <a:lvl6pPr indent="-228600" lvl="5" marL="2743200" algn="l">
              <a:spcBef>
                <a:spcPts val="280"/>
              </a:spcBef>
              <a:spcAft>
                <a:spcPts val="0"/>
              </a:spcAft>
              <a:buSzPts val="1120"/>
              <a:buNone/>
              <a:defRPr sz="1400"/>
            </a:lvl6pPr>
            <a:lvl7pPr indent="-228600" lvl="6" marL="3200400" algn="l">
              <a:spcBef>
                <a:spcPts val="280"/>
              </a:spcBef>
              <a:spcAft>
                <a:spcPts val="0"/>
              </a:spcAft>
              <a:buSzPts val="1120"/>
              <a:buNone/>
              <a:defRPr sz="1400"/>
            </a:lvl7pPr>
            <a:lvl8pPr indent="-228600" lvl="7" marL="3657600" algn="l">
              <a:spcBef>
                <a:spcPts val="280"/>
              </a:spcBef>
              <a:spcAft>
                <a:spcPts val="0"/>
              </a:spcAft>
              <a:buSzPts val="1120"/>
              <a:buNone/>
              <a:defRPr sz="1400"/>
            </a:lvl8pPr>
            <a:lvl9pPr indent="-228600" lvl="8" marL="4114800" algn="l">
              <a:spcBef>
                <a:spcPts val="280"/>
              </a:spcBef>
              <a:spcAft>
                <a:spcPts val="0"/>
              </a:spcAft>
              <a:buSzPts val="1120"/>
              <a:buNone/>
              <a:defRPr sz="1400"/>
            </a:lvl9pPr>
          </a:lstStyle>
          <a:p/>
        </p:txBody>
      </p:sp>
      <p:sp>
        <p:nvSpPr>
          <p:cNvPr id="33" name="Google Shape;33;p33"/>
          <p:cNvSpPr txBox="1"/>
          <p:nvPr>
            <p:ph idx="2"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4" name="Shape 34"/>
        <p:cNvGrpSpPr/>
        <p:nvPr/>
      </p:nvGrpSpPr>
      <p:grpSpPr>
        <a:xfrm>
          <a:off x="0" y="0"/>
          <a:ext cx="0" cy="0"/>
          <a:chOff x="0" y="0"/>
          <a:chExt cx="0" cy="0"/>
        </a:xfrm>
      </p:grpSpPr>
      <p:sp>
        <p:nvSpPr>
          <p:cNvPr id="35" name="Google Shape;35;p34"/>
          <p:cNvSpPr txBox="1"/>
          <p:nvPr>
            <p:ph type="title"/>
          </p:nvPr>
        </p:nvSpPr>
        <p:spPr>
          <a:xfrm>
            <a:off x="457200" y="114300"/>
            <a:ext cx="7772400" cy="857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idx="1" type="body"/>
          </p:nvPr>
        </p:nvSpPr>
        <p:spPr>
          <a:xfrm>
            <a:off x="838200" y="800100"/>
            <a:ext cx="3733800" cy="30861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50519" lvl="1" marL="914400" algn="l">
              <a:spcBef>
                <a:spcPts val="480"/>
              </a:spcBef>
              <a:spcAft>
                <a:spcPts val="0"/>
              </a:spcAft>
              <a:buSzPts val="1920"/>
              <a:buChar char="•"/>
              <a:defRPr sz="2400"/>
            </a:lvl2pPr>
            <a:lvl3pPr indent="-330200" lvl="2" marL="1371600" algn="l">
              <a:spcBef>
                <a:spcPts val="400"/>
              </a:spcBef>
              <a:spcAft>
                <a:spcPts val="0"/>
              </a:spcAft>
              <a:buSzPts val="1600"/>
              <a:buChar char="•"/>
              <a:defRPr sz="2000"/>
            </a:lvl3pPr>
            <a:lvl4pPr indent="-320039" lvl="3" marL="1828800" algn="l">
              <a:spcBef>
                <a:spcPts val="360"/>
              </a:spcBef>
              <a:spcAft>
                <a:spcPts val="0"/>
              </a:spcAft>
              <a:buSzPts val="144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37" name="Google Shape;37;p34"/>
          <p:cNvSpPr txBox="1"/>
          <p:nvPr>
            <p:ph idx="2" type="body"/>
          </p:nvPr>
        </p:nvSpPr>
        <p:spPr>
          <a:xfrm>
            <a:off x="4724400" y="800100"/>
            <a:ext cx="3733800" cy="30861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50519" lvl="1" marL="914400" algn="l">
              <a:spcBef>
                <a:spcPts val="480"/>
              </a:spcBef>
              <a:spcAft>
                <a:spcPts val="0"/>
              </a:spcAft>
              <a:buSzPts val="1920"/>
              <a:buChar char="•"/>
              <a:defRPr sz="2400"/>
            </a:lvl2pPr>
            <a:lvl3pPr indent="-330200" lvl="2" marL="1371600" algn="l">
              <a:spcBef>
                <a:spcPts val="400"/>
              </a:spcBef>
              <a:spcAft>
                <a:spcPts val="0"/>
              </a:spcAft>
              <a:buSzPts val="1600"/>
              <a:buChar char="•"/>
              <a:defRPr sz="2000"/>
            </a:lvl3pPr>
            <a:lvl4pPr indent="-320039" lvl="3" marL="1828800" algn="l">
              <a:spcBef>
                <a:spcPts val="360"/>
              </a:spcBef>
              <a:spcAft>
                <a:spcPts val="0"/>
              </a:spcAft>
              <a:buSzPts val="144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38" name="Google Shape;38;p34"/>
          <p:cNvSpPr txBox="1"/>
          <p:nvPr>
            <p:ph idx="3"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39" name="Shape 39"/>
        <p:cNvGrpSpPr/>
        <p:nvPr/>
      </p:nvGrpSpPr>
      <p:grpSpPr>
        <a:xfrm>
          <a:off x="0" y="0"/>
          <a:ext cx="0" cy="0"/>
          <a:chOff x="0" y="0"/>
          <a:chExt cx="0" cy="0"/>
        </a:xfrm>
      </p:grpSpPr>
      <p:sp>
        <p:nvSpPr>
          <p:cNvPr id="40" name="Google Shape;40;p3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5"/>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28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42" name="Google Shape;42;p35"/>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30200" lvl="1" marL="914400" algn="l">
              <a:spcBef>
                <a:spcPts val="400"/>
              </a:spcBef>
              <a:spcAft>
                <a:spcPts val="0"/>
              </a:spcAft>
              <a:buSzPts val="1600"/>
              <a:buChar char="•"/>
              <a:defRPr sz="2000"/>
            </a:lvl2pPr>
            <a:lvl3pPr indent="-320039" lvl="2" marL="1371600" algn="l">
              <a:spcBef>
                <a:spcPts val="360"/>
              </a:spcBef>
              <a:spcAft>
                <a:spcPts val="0"/>
              </a:spcAft>
              <a:buSzPts val="1440"/>
              <a:buChar char="•"/>
              <a:defRPr sz="1800"/>
            </a:lvl3pPr>
            <a:lvl4pPr indent="-309880" lvl="3" marL="1828800" algn="l">
              <a:spcBef>
                <a:spcPts val="320"/>
              </a:spcBef>
              <a:spcAft>
                <a:spcPts val="0"/>
              </a:spcAft>
              <a:buSzPts val="128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43" name="Google Shape;43;p35"/>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28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44" name="Google Shape;44;p35"/>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30200" lvl="1" marL="914400" algn="l">
              <a:spcBef>
                <a:spcPts val="400"/>
              </a:spcBef>
              <a:spcAft>
                <a:spcPts val="0"/>
              </a:spcAft>
              <a:buSzPts val="1600"/>
              <a:buChar char="•"/>
              <a:defRPr sz="2000"/>
            </a:lvl2pPr>
            <a:lvl3pPr indent="-320039" lvl="2" marL="1371600" algn="l">
              <a:spcBef>
                <a:spcPts val="360"/>
              </a:spcBef>
              <a:spcAft>
                <a:spcPts val="0"/>
              </a:spcAft>
              <a:buSzPts val="1440"/>
              <a:buChar char="•"/>
              <a:defRPr sz="1800"/>
            </a:lvl3pPr>
            <a:lvl4pPr indent="-309880" lvl="3" marL="1828800" algn="l">
              <a:spcBef>
                <a:spcPts val="320"/>
              </a:spcBef>
              <a:spcAft>
                <a:spcPts val="0"/>
              </a:spcAft>
              <a:buSzPts val="128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45" name="Google Shape;45;p35"/>
          <p:cNvSpPr txBox="1"/>
          <p:nvPr>
            <p:ph idx="5"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6" name="Shape 46"/>
        <p:cNvGrpSpPr/>
        <p:nvPr/>
      </p:nvGrpSpPr>
      <p:grpSpPr>
        <a:xfrm>
          <a:off x="0" y="0"/>
          <a:ext cx="0" cy="0"/>
          <a:chOff x="0" y="0"/>
          <a:chExt cx="0" cy="0"/>
        </a:xfrm>
      </p:grpSpPr>
      <p:sp>
        <p:nvSpPr>
          <p:cNvPr id="47" name="Google Shape;47;p36"/>
          <p:cNvSpPr txBox="1"/>
          <p:nvPr>
            <p:ph idx="1"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p:cSld name="Content with Caption">
    <p:spTree>
      <p:nvGrpSpPr>
        <p:cNvPr id="48" name="Shape 48"/>
        <p:cNvGrpSpPr/>
        <p:nvPr/>
      </p:nvGrpSpPr>
      <p:grpSpPr>
        <a:xfrm>
          <a:off x="0" y="0"/>
          <a:ext cx="0" cy="0"/>
          <a:chOff x="0" y="0"/>
          <a:chExt cx="0" cy="0"/>
        </a:xfrm>
      </p:grpSpPr>
      <p:sp>
        <p:nvSpPr>
          <p:cNvPr id="49" name="Google Shape;49;p3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370840" lvl="1" marL="914400" algn="l">
              <a:spcBef>
                <a:spcPts val="560"/>
              </a:spcBef>
              <a:spcAft>
                <a:spcPts val="0"/>
              </a:spcAft>
              <a:buSzPts val="2240"/>
              <a:buChar char="•"/>
              <a:defRPr sz="2800"/>
            </a:lvl2pPr>
            <a:lvl3pPr indent="-350519" lvl="2" marL="1371600" algn="l">
              <a:spcBef>
                <a:spcPts val="480"/>
              </a:spcBef>
              <a:spcAft>
                <a:spcPts val="0"/>
              </a:spcAft>
              <a:buSzPts val="1920"/>
              <a:buChar char="•"/>
              <a:defRPr sz="2400"/>
            </a:lvl3pPr>
            <a:lvl4pPr indent="-330200" lvl="3" marL="1828800" algn="l">
              <a:spcBef>
                <a:spcPts val="400"/>
              </a:spcBef>
              <a:spcAft>
                <a:spcPts val="0"/>
              </a:spcAft>
              <a:buSzPts val="1600"/>
              <a:buChar char="•"/>
              <a:defRPr sz="2000"/>
            </a:lvl4pPr>
            <a:lvl5pPr indent="-330200" lvl="4" marL="2286000" algn="l">
              <a:spcBef>
                <a:spcPts val="400"/>
              </a:spcBef>
              <a:spcAft>
                <a:spcPts val="0"/>
              </a:spcAft>
              <a:buSzPts val="1600"/>
              <a:buChar char="•"/>
              <a:defRPr sz="2000"/>
            </a:lvl5pPr>
            <a:lvl6pPr indent="-330200" lvl="5" marL="2743200" algn="l">
              <a:spcBef>
                <a:spcPts val="400"/>
              </a:spcBef>
              <a:spcAft>
                <a:spcPts val="0"/>
              </a:spcAft>
              <a:buSzPts val="1600"/>
              <a:buChar char="•"/>
              <a:defRPr sz="2000"/>
            </a:lvl6pPr>
            <a:lvl7pPr indent="-330200" lvl="6" marL="3200400" algn="l">
              <a:spcBef>
                <a:spcPts val="400"/>
              </a:spcBef>
              <a:spcAft>
                <a:spcPts val="0"/>
              </a:spcAft>
              <a:buSzPts val="1600"/>
              <a:buChar char="•"/>
              <a:defRPr sz="2000"/>
            </a:lvl7pPr>
            <a:lvl8pPr indent="-330200" lvl="7" marL="3657600" algn="l">
              <a:spcBef>
                <a:spcPts val="400"/>
              </a:spcBef>
              <a:spcAft>
                <a:spcPts val="0"/>
              </a:spcAft>
              <a:buSzPts val="1600"/>
              <a:buChar char="•"/>
              <a:defRPr sz="2000"/>
            </a:lvl8pPr>
            <a:lvl9pPr indent="-330200" lvl="8" marL="4114800" algn="l">
              <a:spcBef>
                <a:spcPts val="400"/>
              </a:spcBef>
              <a:spcAft>
                <a:spcPts val="0"/>
              </a:spcAft>
              <a:buSzPts val="1600"/>
              <a:buChar char="•"/>
              <a:defRPr sz="2000"/>
            </a:lvl9pPr>
          </a:lstStyle>
          <a:p/>
        </p:txBody>
      </p:sp>
      <p:sp>
        <p:nvSpPr>
          <p:cNvPr id="51" name="Google Shape;51;p37"/>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720"/>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52" name="Google Shape;52;p37"/>
          <p:cNvSpPr txBox="1"/>
          <p:nvPr>
            <p:ph idx="3"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53" name="Shape 53"/>
        <p:cNvGrpSpPr/>
        <p:nvPr/>
      </p:nvGrpSpPr>
      <p:grpSpPr>
        <a:xfrm>
          <a:off x="0" y="0"/>
          <a:ext cx="0" cy="0"/>
          <a:chOff x="0" y="0"/>
          <a:chExt cx="0" cy="0"/>
        </a:xfrm>
      </p:grpSpPr>
      <p:sp>
        <p:nvSpPr>
          <p:cNvPr id="54" name="Google Shape;54;p3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rgbClr val="C8102E"/>
              </a:buClr>
              <a:buSzPts val="2560"/>
              <a:buFont typeface="Times"/>
              <a:buNone/>
              <a:defRPr b="0" i="0" sz="3200" u="none" cap="none" strike="noStrike">
                <a:solidFill>
                  <a:srgbClr val="6E6259"/>
                </a:solidFill>
                <a:latin typeface="Open Sans"/>
                <a:ea typeface="Open Sans"/>
                <a:cs typeface="Open Sans"/>
                <a:sym typeface="Open Sans"/>
              </a:defRPr>
            </a:lvl1pPr>
            <a:lvl2pPr lvl="1" marR="0" rtl="0" algn="l">
              <a:spcBef>
                <a:spcPts val="560"/>
              </a:spcBef>
              <a:spcAft>
                <a:spcPts val="0"/>
              </a:spcAft>
              <a:buClr>
                <a:srgbClr val="C8102E"/>
              </a:buClr>
              <a:buSzPts val="2240"/>
              <a:buFont typeface="Times"/>
              <a:buNone/>
              <a:defRPr b="0" i="0" sz="2800" u="none" cap="none" strike="noStrike">
                <a:solidFill>
                  <a:srgbClr val="6E6259"/>
                </a:solidFill>
                <a:latin typeface="Open Sans"/>
                <a:ea typeface="Open Sans"/>
                <a:cs typeface="Open Sans"/>
                <a:sym typeface="Open Sans"/>
              </a:defRPr>
            </a:lvl2pPr>
            <a:lvl3pPr lvl="2" marR="0" rtl="0" algn="l">
              <a:spcBef>
                <a:spcPts val="480"/>
              </a:spcBef>
              <a:spcAft>
                <a:spcPts val="0"/>
              </a:spcAft>
              <a:buClr>
                <a:srgbClr val="C8102E"/>
              </a:buClr>
              <a:buSzPts val="1920"/>
              <a:buFont typeface="Times"/>
              <a:buNone/>
              <a:defRPr b="0" i="0" sz="2400" u="none" cap="none" strike="noStrike">
                <a:solidFill>
                  <a:srgbClr val="6E6259"/>
                </a:solidFill>
                <a:latin typeface="Open Sans"/>
                <a:ea typeface="Open Sans"/>
                <a:cs typeface="Open Sans"/>
                <a:sym typeface="Open Sans"/>
              </a:defRPr>
            </a:lvl3pPr>
            <a:lvl4pPr lvl="3" marR="0" rtl="0" algn="l">
              <a:spcBef>
                <a:spcPts val="400"/>
              </a:spcBef>
              <a:spcAft>
                <a:spcPts val="0"/>
              </a:spcAft>
              <a:buClr>
                <a:srgbClr val="C8102E"/>
              </a:buClr>
              <a:buSzPts val="1600"/>
              <a:buFont typeface="Times"/>
              <a:buNone/>
              <a:defRPr b="0" i="0" sz="2000" u="none" cap="none" strike="noStrike">
                <a:solidFill>
                  <a:srgbClr val="6E6259"/>
                </a:solidFill>
                <a:latin typeface="Open Sans"/>
                <a:ea typeface="Open Sans"/>
                <a:cs typeface="Open Sans"/>
                <a:sym typeface="Open Sans"/>
              </a:defRPr>
            </a:lvl4pPr>
            <a:lvl5pPr lvl="4" marR="0" rtl="0" algn="l">
              <a:spcBef>
                <a:spcPts val="400"/>
              </a:spcBef>
              <a:spcAft>
                <a:spcPts val="0"/>
              </a:spcAft>
              <a:buClr>
                <a:srgbClr val="C8102E"/>
              </a:buClr>
              <a:buSzPts val="1600"/>
              <a:buFont typeface="Times"/>
              <a:buNone/>
              <a:defRPr b="0" i="0" sz="2000" u="none" cap="none" strike="noStrike">
                <a:solidFill>
                  <a:srgbClr val="6E6259"/>
                </a:solidFill>
                <a:latin typeface="Open Sans"/>
                <a:ea typeface="Open Sans"/>
                <a:cs typeface="Open Sans"/>
                <a:sym typeface="Open Sans"/>
              </a:defRPr>
            </a:lvl5pPr>
            <a:lvl6pPr lvl="5" marR="0" rtl="0" algn="l">
              <a:spcBef>
                <a:spcPts val="400"/>
              </a:spcBef>
              <a:spcAft>
                <a:spcPts val="0"/>
              </a:spcAft>
              <a:buClr>
                <a:srgbClr val="CE1126"/>
              </a:buClr>
              <a:buSzPts val="1600"/>
              <a:buFont typeface="Times"/>
              <a:buNone/>
              <a:defRPr b="0" i="0" sz="2000" u="none" cap="none" strike="noStrike">
                <a:solidFill>
                  <a:srgbClr val="7A6E67"/>
                </a:solidFill>
                <a:latin typeface="Open Sans"/>
                <a:ea typeface="Open Sans"/>
                <a:cs typeface="Open Sans"/>
                <a:sym typeface="Open Sans"/>
              </a:defRPr>
            </a:lvl6pPr>
            <a:lvl7pPr lvl="6" marR="0" rtl="0" algn="l">
              <a:spcBef>
                <a:spcPts val="400"/>
              </a:spcBef>
              <a:spcAft>
                <a:spcPts val="0"/>
              </a:spcAft>
              <a:buClr>
                <a:srgbClr val="CE1126"/>
              </a:buClr>
              <a:buSzPts val="1600"/>
              <a:buFont typeface="Times"/>
              <a:buNone/>
              <a:defRPr b="0" i="0" sz="2000" u="none" cap="none" strike="noStrike">
                <a:solidFill>
                  <a:srgbClr val="7A6E67"/>
                </a:solidFill>
                <a:latin typeface="Open Sans"/>
                <a:ea typeface="Open Sans"/>
                <a:cs typeface="Open Sans"/>
                <a:sym typeface="Open Sans"/>
              </a:defRPr>
            </a:lvl7pPr>
            <a:lvl8pPr lvl="7" marR="0" rtl="0" algn="l">
              <a:spcBef>
                <a:spcPts val="400"/>
              </a:spcBef>
              <a:spcAft>
                <a:spcPts val="0"/>
              </a:spcAft>
              <a:buClr>
                <a:srgbClr val="CE1126"/>
              </a:buClr>
              <a:buSzPts val="1600"/>
              <a:buFont typeface="Times"/>
              <a:buNone/>
              <a:defRPr b="0" i="0" sz="2000" u="none" cap="none" strike="noStrike">
                <a:solidFill>
                  <a:srgbClr val="7A6E67"/>
                </a:solidFill>
                <a:latin typeface="Open Sans"/>
                <a:ea typeface="Open Sans"/>
                <a:cs typeface="Open Sans"/>
                <a:sym typeface="Open Sans"/>
              </a:defRPr>
            </a:lvl8pPr>
            <a:lvl9pPr lvl="8" marR="0" rtl="0" algn="l">
              <a:spcBef>
                <a:spcPts val="400"/>
              </a:spcBef>
              <a:spcAft>
                <a:spcPts val="0"/>
              </a:spcAft>
              <a:buClr>
                <a:srgbClr val="CE1126"/>
              </a:buClr>
              <a:buSzPts val="1600"/>
              <a:buFont typeface="Times"/>
              <a:buNone/>
              <a:defRPr b="0" i="0" sz="2000" u="none" cap="none" strike="noStrike">
                <a:solidFill>
                  <a:srgbClr val="7A6E67"/>
                </a:solidFill>
                <a:latin typeface="Open Sans"/>
                <a:ea typeface="Open Sans"/>
                <a:cs typeface="Open Sans"/>
                <a:sym typeface="Open Sans"/>
              </a:defRPr>
            </a:lvl9pPr>
          </a:lstStyle>
          <a:p/>
        </p:txBody>
      </p:sp>
      <p:sp>
        <p:nvSpPr>
          <p:cNvPr id="56" name="Google Shape;56;p3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720"/>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57" name="Google Shape;57;p38"/>
          <p:cNvSpPr txBox="1"/>
          <p:nvPr>
            <p:ph idx="3" type="body"/>
          </p:nvPr>
        </p:nvSpPr>
        <p:spPr>
          <a:xfrm>
            <a:off x="6324600" y="4743450"/>
            <a:ext cx="2438400" cy="285750"/>
          </a:xfrm>
          <a:prstGeom prst="rect">
            <a:avLst/>
          </a:prstGeom>
          <a:noFill/>
          <a:ln>
            <a:noFill/>
          </a:ln>
        </p:spPr>
        <p:txBody>
          <a:bodyPr anchorCtr="0" anchor="t" bIns="45700" lIns="91425" spcFirstLastPara="1" rIns="91425" wrap="square" tIns="45700">
            <a:noAutofit/>
          </a:bodyPr>
          <a:lstStyle>
            <a:lvl1pPr indent="-228600" lvl="0" marL="457200" algn="r">
              <a:spcBef>
                <a:spcPts val="320"/>
              </a:spcBef>
              <a:spcAft>
                <a:spcPts val="0"/>
              </a:spcAft>
              <a:buSzPts val="1280"/>
              <a:buNone/>
              <a:defRPr b="1" i="0" sz="1600">
                <a:solidFill>
                  <a:schemeClr val="lt1"/>
                </a:solidFill>
                <a:latin typeface="Open Sans"/>
                <a:ea typeface="Open Sans"/>
                <a:cs typeface="Open Sans"/>
                <a:sym typeface="Open Sans"/>
              </a:defRPr>
            </a:lvl1pPr>
            <a:lvl2pPr indent="-320040" lvl="1" marL="914400" algn="l">
              <a:spcBef>
                <a:spcPts val="360"/>
              </a:spcBef>
              <a:spcAft>
                <a:spcPts val="0"/>
              </a:spcAft>
              <a:buSzPts val="1440"/>
              <a:buChar char="•"/>
              <a:defRPr/>
            </a:lvl2pPr>
            <a:lvl3pPr indent="-320039" lvl="2" marL="1371600" algn="l">
              <a:spcBef>
                <a:spcPts val="360"/>
              </a:spcBef>
              <a:spcAft>
                <a:spcPts val="0"/>
              </a:spcAft>
              <a:buSzPts val="1440"/>
              <a:buChar char="•"/>
              <a:defRPr/>
            </a:lvl3pPr>
            <a:lvl4pPr indent="-320039" lvl="3" marL="1828800" algn="l">
              <a:spcBef>
                <a:spcPts val="360"/>
              </a:spcBef>
              <a:spcAft>
                <a:spcPts val="0"/>
              </a:spcAft>
              <a:buSzPts val="144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9"/>
          <p:cNvSpPr/>
          <p:nvPr/>
        </p:nvSpPr>
        <p:spPr>
          <a:xfrm>
            <a:off x="0" y="4572000"/>
            <a:ext cx="9144000" cy="571500"/>
          </a:xfrm>
          <a:prstGeom prst="rect">
            <a:avLst/>
          </a:prstGeom>
          <a:solidFill>
            <a:srgbClr val="C810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
        <p:nvSpPr>
          <p:cNvPr id="11" name="Google Shape;11;p29"/>
          <p:cNvSpPr txBox="1"/>
          <p:nvPr>
            <p:ph type="title"/>
          </p:nvPr>
        </p:nvSpPr>
        <p:spPr>
          <a:xfrm>
            <a:off x="457200" y="114300"/>
            <a:ext cx="7772400" cy="857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500" u="none" cap="none" strike="noStrike">
                <a:solidFill>
                  <a:srgbClr val="C8102E"/>
                </a:solidFill>
                <a:latin typeface="Open Sans"/>
                <a:ea typeface="Open Sans"/>
                <a:cs typeface="Open Sans"/>
                <a:sym typeface="Open Sans"/>
              </a:defRPr>
            </a:lvl1pPr>
            <a:lvl2pPr lvl="1" marR="0" rtl="0" algn="l">
              <a:spcBef>
                <a:spcPts val="0"/>
              </a:spcBef>
              <a:spcAft>
                <a:spcPts val="0"/>
              </a:spcAft>
              <a:buSzPts val="1400"/>
              <a:buNone/>
              <a:defRPr b="0" i="0" sz="3500" u="none" cap="none" strike="noStrike">
                <a:solidFill>
                  <a:srgbClr val="CE1126"/>
                </a:solidFill>
                <a:latin typeface="Open Sans"/>
                <a:ea typeface="Open Sans"/>
                <a:cs typeface="Open Sans"/>
                <a:sym typeface="Open Sans"/>
              </a:defRPr>
            </a:lvl2pPr>
            <a:lvl3pPr lvl="2" marR="0" rtl="0" algn="l">
              <a:spcBef>
                <a:spcPts val="0"/>
              </a:spcBef>
              <a:spcAft>
                <a:spcPts val="0"/>
              </a:spcAft>
              <a:buSzPts val="1400"/>
              <a:buNone/>
              <a:defRPr b="0" i="0" sz="3500" u="none" cap="none" strike="noStrike">
                <a:solidFill>
                  <a:srgbClr val="CE1126"/>
                </a:solidFill>
                <a:latin typeface="Open Sans"/>
                <a:ea typeface="Open Sans"/>
                <a:cs typeface="Open Sans"/>
                <a:sym typeface="Open Sans"/>
              </a:defRPr>
            </a:lvl3pPr>
            <a:lvl4pPr lvl="3" marR="0" rtl="0" algn="l">
              <a:spcBef>
                <a:spcPts val="0"/>
              </a:spcBef>
              <a:spcAft>
                <a:spcPts val="0"/>
              </a:spcAft>
              <a:buSzPts val="1400"/>
              <a:buNone/>
              <a:defRPr b="0" i="0" sz="3500" u="none" cap="none" strike="noStrike">
                <a:solidFill>
                  <a:srgbClr val="CE1126"/>
                </a:solidFill>
                <a:latin typeface="Open Sans"/>
                <a:ea typeface="Open Sans"/>
                <a:cs typeface="Open Sans"/>
                <a:sym typeface="Open Sans"/>
              </a:defRPr>
            </a:lvl4pPr>
            <a:lvl5pPr lvl="4" marR="0" rtl="0" algn="l">
              <a:spcBef>
                <a:spcPts val="0"/>
              </a:spcBef>
              <a:spcAft>
                <a:spcPts val="0"/>
              </a:spcAft>
              <a:buSzPts val="1400"/>
              <a:buNone/>
              <a:defRPr b="0" i="0" sz="3500" u="none" cap="none" strike="noStrike">
                <a:solidFill>
                  <a:srgbClr val="CE1126"/>
                </a:solidFill>
                <a:latin typeface="Open Sans"/>
                <a:ea typeface="Open Sans"/>
                <a:cs typeface="Open Sans"/>
                <a:sym typeface="Open Sans"/>
              </a:defRPr>
            </a:lvl5pPr>
            <a:lvl6pPr lvl="5" marR="0" rtl="0" algn="l">
              <a:spcBef>
                <a:spcPts val="0"/>
              </a:spcBef>
              <a:spcAft>
                <a:spcPts val="0"/>
              </a:spcAft>
              <a:buSzPts val="1400"/>
              <a:buNone/>
              <a:defRPr b="0" i="0" sz="3500" u="none" cap="none" strike="noStrike">
                <a:solidFill>
                  <a:srgbClr val="CE1126"/>
                </a:solidFill>
                <a:latin typeface="Open Sans"/>
                <a:ea typeface="Open Sans"/>
                <a:cs typeface="Open Sans"/>
                <a:sym typeface="Open Sans"/>
              </a:defRPr>
            </a:lvl6pPr>
            <a:lvl7pPr lvl="6" marR="0" rtl="0" algn="l">
              <a:spcBef>
                <a:spcPts val="0"/>
              </a:spcBef>
              <a:spcAft>
                <a:spcPts val="0"/>
              </a:spcAft>
              <a:buSzPts val="1400"/>
              <a:buNone/>
              <a:defRPr b="0" i="0" sz="3500" u="none" cap="none" strike="noStrike">
                <a:solidFill>
                  <a:srgbClr val="CE1126"/>
                </a:solidFill>
                <a:latin typeface="Open Sans"/>
                <a:ea typeface="Open Sans"/>
                <a:cs typeface="Open Sans"/>
                <a:sym typeface="Open Sans"/>
              </a:defRPr>
            </a:lvl7pPr>
            <a:lvl8pPr lvl="7" marR="0" rtl="0" algn="l">
              <a:spcBef>
                <a:spcPts val="0"/>
              </a:spcBef>
              <a:spcAft>
                <a:spcPts val="0"/>
              </a:spcAft>
              <a:buSzPts val="1400"/>
              <a:buNone/>
              <a:defRPr b="0" i="0" sz="3500" u="none" cap="none" strike="noStrike">
                <a:solidFill>
                  <a:srgbClr val="CE1126"/>
                </a:solidFill>
                <a:latin typeface="Open Sans"/>
                <a:ea typeface="Open Sans"/>
                <a:cs typeface="Open Sans"/>
                <a:sym typeface="Open Sans"/>
              </a:defRPr>
            </a:lvl8pPr>
            <a:lvl9pPr lvl="8" marR="0" rtl="0" algn="l">
              <a:spcBef>
                <a:spcPts val="0"/>
              </a:spcBef>
              <a:spcAft>
                <a:spcPts val="0"/>
              </a:spcAft>
              <a:buSzPts val="1400"/>
              <a:buNone/>
              <a:defRPr b="0" i="0" sz="3500" u="none" cap="none" strike="noStrike">
                <a:solidFill>
                  <a:srgbClr val="CE1126"/>
                </a:solidFill>
                <a:latin typeface="Open Sans"/>
                <a:ea typeface="Open Sans"/>
                <a:cs typeface="Open Sans"/>
                <a:sym typeface="Open Sans"/>
              </a:defRPr>
            </a:lvl9pPr>
          </a:lstStyle>
          <a:p/>
        </p:txBody>
      </p:sp>
      <p:sp>
        <p:nvSpPr>
          <p:cNvPr id="12" name="Google Shape;12;p29"/>
          <p:cNvSpPr txBox="1"/>
          <p:nvPr>
            <p:ph idx="1" type="body"/>
          </p:nvPr>
        </p:nvSpPr>
        <p:spPr>
          <a:xfrm>
            <a:off x="838200" y="800100"/>
            <a:ext cx="7620000" cy="3086100"/>
          </a:xfrm>
          <a:prstGeom prst="rect">
            <a:avLst/>
          </a:prstGeom>
          <a:noFill/>
          <a:ln>
            <a:noFill/>
          </a:ln>
        </p:spPr>
        <p:txBody>
          <a:bodyPr anchorCtr="0" anchor="t" bIns="45700" lIns="91425" spcFirstLastPara="1" rIns="91425" wrap="square" tIns="45700">
            <a:noAutofit/>
          </a:bodyPr>
          <a:lstStyle>
            <a:lvl1pPr indent="-360680" lvl="0" marL="457200" marR="0" rtl="0" algn="l">
              <a:spcBef>
                <a:spcPts val="520"/>
              </a:spcBef>
              <a:spcAft>
                <a:spcPts val="0"/>
              </a:spcAft>
              <a:buClr>
                <a:srgbClr val="C8102E"/>
              </a:buClr>
              <a:buSzPts val="2080"/>
              <a:buFont typeface="Times"/>
              <a:buChar char="•"/>
              <a:defRPr b="0" i="0" sz="2600" u="none" cap="none" strike="noStrike">
                <a:solidFill>
                  <a:srgbClr val="6E6259"/>
                </a:solidFill>
                <a:latin typeface="Open Sans"/>
                <a:ea typeface="Open Sans"/>
                <a:cs typeface="Open Sans"/>
                <a:sym typeface="Open Sans"/>
              </a:defRPr>
            </a:lvl1pPr>
            <a:lvl2pPr indent="-360680" lvl="1" marL="914400" marR="0" rtl="0" algn="l">
              <a:spcBef>
                <a:spcPts val="520"/>
              </a:spcBef>
              <a:spcAft>
                <a:spcPts val="0"/>
              </a:spcAft>
              <a:buClr>
                <a:srgbClr val="C8102E"/>
              </a:buClr>
              <a:buSzPts val="2080"/>
              <a:buFont typeface="Times"/>
              <a:buChar char="•"/>
              <a:defRPr b="0" i="0" sz="2600" u="none" cap="none" strike="noStrike">
                <a:solidFill>
                  <a:srgbClr val="6E6259"/>
                </a:solidFill>
                <a:latin typeface="Open Sans"/>
                <a:ea typeface="Open Sans"/>
                <a:cs typeface="Open Sans"/>
                <a:sym typeface="Open Sans"/>
              </a:defRPr>
            </a:lvl2pPr>
            <a:lvl3pPr indent="-360680" lvl="2" marL="1371600" marR="0" rtl="0" algn="l">
              <a:spcBef>
                <a:spcPts val="520"/>
              </a:spcBef>
              <a:spcAft>
                <a:spcPts val="0"/>
              </a:spcAft>
              <a:buClr>
                <a:srgbClr val="C8102E"/>
              </a:buClr>
              <a:buSzPts val="2080"/>
              <a:buFont typeface="Times"/>
              <a:buChar char="•"/>
              <a:defRPr b="0" i="0" sz="2600" u="none" cap="none" strike="noStrike">
                <a:solidFill>
                  <a:srgbClr val="6E6259"/>
                </a:solidFill>
                <a:latin typeface="Open Sans"/>
                <a:ea typeface="Open Sans"/>
                <a:cs typeface="Open Sans"/>
                <a:sym typeface="Open Sans"/>
              </a:defRPr>
            </a:lvl3pPr>
            <a:lvl4pPr indent="-360680" lvl="3" marL="1828800" marR="0" rtl="0" algn="l">
              <a:spcBef>
                <a:spcPts val="520"/>
              </a:spcBef>
              <a:spcAft>
                <a:spcPts val="0"/>
              </a:spcAft>
              <a:buClr>
                <a:srgbClr val="C8102E"/>
              </a:buClr>
              <a:buSzPts val="2080"/>
              <a:buFont typeface="Times"/>
              <a:buChar char="•"/>
              <a:defRPr b="0" i="0" sz="2600" u="none" cap="none" strike="noStrike">
                <a:solidFill>
                  <a:srgbClr val="6E6259"/>
                </a:solidFill>
                <a:latin typeface="Open Sans"/>
                <a:ea typeface="Open Sans"/>
                <a:cs typeface="Open Sans"/>
                <a:sym typeface="Open Sans"/>
              </a:defRPr>
            </a:lvl4pPr>
            <a:lvl5pPr indent="-360679" lvl="4" marL="2286000" marR="0" rtl="0" algn="l">
              <a:spcBef>
                <a:spcPts val="520"/>
              </a:spcBef>
              <a:spcAft>
                <a:spcPts val="0"/>
              </a:spcAft>
              <a:buClr>
                <a:srgbClr val="C8102E"/>
              </a:buClr>
              <a:buSzPts val="2080"/>
              <a:buFont typeface="Times"/>
              <a:buChar char="•"/>
              <a:defRPr b="0" i="0" sz="2600" u="none" cap="none" strike="noStrike">
                <a:solidFill>
                  <a:srgbClr val="6E6259"/>
                </a:solidFill>
                <a:latin typeface="Open Sans"/>
                <a:ea typeface="Open Sans"/>
                <a:cs typeface="Open Sans"/>
                <a:sym typeface="Open Sans"/>
              </a:defRPr>
            </a:lvl5pPr>
            <a:lvl6pPr indent="-360679" lvl="5" marL="2743200" marR="0" rtl="0" algn="l">
              <a:spcBef>
                <a:spcPts val="520"/>
              </a:spcBef>
              <a:spcAft>
                <a:spcPts val="0"/>
              </a:spcAft>
              <a:buClr>
                <a:srgbClr val="CE1126"/>
              </a:buClr>
              <a:buSzPts val="2080"/>
              <a:buFont typeface="Times"/>
              <a:buChar char="•"/>
              <a:defRPr b="0" i="0" sz="2600" u="none" cap="none" strike="noStrike">
                <a:solidFill>
                  <a:srgbClr val="7A6E67"/>
                </a:solidFill>
                <a:latin typeface="Open Sans"/>
                <a:ea typeface="Open Sans"/>
                <a:cs typeface="Open Sans"/>
                <a:sym typeface="Open Sans"/>
              </a:defRPr>
            </a:lvl6pPr>
            <a:lvl7pPr indent="-360679" lvl="6" marL="3200400" marR="0" rtl="0" algn="l">
              <a:spcBef>
                <a:spcPts val="520"/>
              </a:spcBef>
              <a:spcAft>
                <a:spcPts val="0"/>
              </a:spcAft>
              <a:buClr>
                <a:srgbClr val="CE1126"/>
              </a:buClr>
              <a:buSzPts val="2080"/>
              <a:buFont typeface="Times"/>
              <a:buChar char="•"/>
              <a:defRPr b="0" i="0" sz="2600" u="none" cap="none" strike="noStrike">
                <a:solidFill>
                  <a:srgbClr val="7A6E67"/>
                </a:solidFill>
                <a:latin typeface="Open Sans"/>
                <a:ea typeface="Open Sans"/>
                <a:cs typeface="Open Sans"/>
                <a:sym typeface="Open Sans"/>
              </a:defRPr>
            </a:lvl7pPr>
            <a:lvl8pPr indent="-360679" lvl="7" marL="3657600" marR="0" rtl="0" algn="l">
              <a:spcBef>
                <a:spcPts val="520"/>
              </a:spcBef>
              <a:spcAft>
                <a:spcPts val="0"/>
              </a:spcAft>
              <a:buClr>
                <a:srgbClr val="CE1126"/>
              </a:buClr>
              <a:buSzPts val="2080"/>
              <a:buFont typeface="Times"/>
              <a:buChar char="•"/>
              <a:defRPr b="0" i="0" sz="2600" u="none" cap="none" strike="noStrike">
                <a:solidFill>
                  <a:srgbClr val="7A6E67"/>
                </a:solidFill>
                <a:latin typeface="Open Sans"/>
                <a:ea typeface="Open Sans"/>
                <a:cs typeface="Open Sans"/>
                <a:sym typeface="Open Sans"/>
              </a:defRPr>
            </a:lvl8pPr>
            <a:lvl9pPr indent="-360679" lvl="8" marL="4114800" marR="0" rtl="0" algn="l">
              <a:spcBef>
                <a:spcPts val="520"/>
              </a:spcBef>
              <a:spcAft>
                <a:spcPts val="0"/>
              </a:spcAft>
              <a:buClr>
                <a:srgbClr val="CE1126"/>
              </a:buClr>
              <a:buSzPts val="2080"/>
              <a:buFont typeface="Times"/>
              <a:buChar char="•"/>
              <a:defRPr b="0" i="0" sz="2600" u="none" cap="none" strike="noStrike">
                <a:solidFill>
                  <a:srgbClr val="7A6E67"/>
                </a:solidFill>
                <a:latin typeface="Open Sans"/>
                <a:ea typeface="Open Sans"/>
                <a:cs typeface="Open Sans"/>
                <a:sym typeface="Open Sans"/>
              </a:defRPr>
            </a:lvl9pPr>
          </a:lstStyle>
          <a:p/>
        </p:txBody>
      </p:sp>
      <p:sp>
        <p:nvSpPr>
          <p:cNvPr id="13" name="Google Shape;13;p29"/>
          <p:cNvSpPr txBox="1"/>
          <p:nvPr/>
        </p:nvSpPr>
        <p:spPr>
          <a:xfrm>
            <a:off x="212725" y="2616994"/>
            <a:ext cx="1846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pic>
        <p:nvPicPr>
          <p:cNvPr descr="ISU LEFT white.eps" id="14" name="Google Shape;14;p29"/>
          <p:cNvPicPr preferRelativeResize="0"/>
          <p:nvPr/>
        </p:nvPicPr>
        <p:blipFill rotWithShape="1">
          <a:blip r:embed="rId1">
            <a:alphaModFix/>
          </a:blip>
          <a:srcRect b="38234" l="0" r="0" t="0"/>
          <a:stretch/>
        </p:blipFill>
        <p:spPr>
          <a:xfrm>
            <a:off x="533400" y="4774446"/>
            <a:ext cx="2396490" cy="197359"/>
          </a:xfrm>
          <a:prstGeom prst="rect">
            <a:avLst/>
          </a:prstGeom>
          <a:noFill/>
          <a:ln>
            <a:noFill/>
          </a:ln>
        </p:spPr>
      </p:pic>
      <p:sp>
        <p:nvSpPr>
          <p:cNvPr id="15" name="Google Shape;15;p29"/>
          <p:cNvSpPr txBox="1"/>
          <p:nvPr>
            <p:ph idx="11" type="ftr"/>
          </p:nvPr>
        </p:nvSpPr>
        <p:spPr>
          <a:xfrm>
            <a:off x="5767388" y="4732734"/>
            <a:ext cx="3086100"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600">
                <a:solidFill>
                  <a:schemeClr val="lt1"/>
                </a:solidFill>
                <a:latin typeface="Open Sans"/>
                <a:ea typeface="Open Sans"/>
                <a:cs typeface="Open Sans"/>
                <a:sym typeface="Open San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drive.google.com/file/d/18-Xj0iVQX9u3MFIqq9AI-q7no7XzGL2E/view"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drive.google.com/file/d/1VT6UdW-jN6mm3dnpFOYLLFM6B2ZtLige/view" TargetMode="Externa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
          <p:cNvSpPr txBox="1"/>
          <p:nvPr>
            <p:ph type="ctrTitle"/>
          </p:nvPr>
        </p:nvSpPr>
        <p:spPr>
          <a:xfrm>
            <a:off x="533400" y="1803800"/>
            <a:ext cx="5154900" cy="882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2800"/>
              <a:t>Applying Blockchain to Energy Delivery Systems</a:t>
            </a:r>
            <a:endParaRPr/>
          </a:p>
        </p:txBody>
      </p:sp>
      <p:sp>
        <p:nvSpPr>
          <p:cNvPr id="71" name="Google Shape;71;p1"/>
          <p:cNvSpPr txBox="1"/>
          <p:nvPr>
            <p:ph idx="1" type="subTitle"/>
          </p:nvPr>
        </p:nvSpPr>
        <p:spPr>
          <a:xfrm>
            <a:off x="533400" y="2686050"/>
            <a:ext cx="5262000" cy="2055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Font typeface="Times"/>
              <a:buNone/>
            </a:pPr>
            <a:r>
              <a:rPr b="1" lang="en-US" sz="2000" u="sng"/>
              <a:t>Team:</a:t>
            </a:r>
            <a:r>
              <a:rPr lang="en-US" sz="2000"/>
              <a:t> sdmay20-12</a:t>
            </a:r>
            <a:endParaRPr/>
          </a:p>
          <a:p>
            <a:pPr indent="0" lvl="0" marL="0" rtl="0" algn="l">
              <a:spcBef>
                <a:spcPts val="400"/>
              </a:spcBef>
              <a:spcAft>
                <a:spcPts val="0"/>
              </a:spcAft>
              <a:buSzPts val="1600"/>
              <a:buFont typeface="Times"/>
              <a:buNone/>
            </a:pPr>
            <a:r>
              <a:rPr b="1" lang="en-US" sz="2000" u="sng"/>
              <a:t>Website:</a:t>
            </a:r>
            <a:r>
              <a:rPr lang="en-US" sz="2000"/>
              <a:t> sdmay20-12.sd.ece.iastate.edu</a:t>
            </a:r>
            <a:endParaRPr/>
          </a:p>
          <a:p>
            <a:pPr indent="0" lvl="0" marL="0" rtl="0" algn="l">
              <a:spcBef>
                <a:spcPts val="400"/>
              </a:spcBef>
              <a:spcAft>
                <a:spcPts val="0"/>
              </a:spcAft>
              <a:buSzPts val="1600"/>
              <a:buFont typeface="Times"/>
              <a:buNone/>
            </a:pPr>
            <a:r>
              <a:rPr b="1" lang="en-US" sz="2000" u="sng"/>
              <a:t>Faculty Advisor:</a:t>
            </a:r>
            <a:r>
              <a:rPr b="1" lang="en-US" sz="2000"/>
              <a:t> </a:t>
            </a:r>
            <a:r>
              <a:rPr lang="en-US" sz="2000"/>
              <a:t>Professor Manimaran Govindarasu</a:t>
            </a:r>
            <a:endParaRPr/>
          </a:p>
          <a:p>
            <a:pPr indent="0" lvl="0" marL="0" rtl="0" algn="l">
              <a:spcBef>
                <a:spcPts val="400"/>
              </a:spcBef>
              <a:spcAft>
                <a:spcPts val="0"/>
              </a:spcAft>
              <a:buSzPts val="1600"/>
              <a:buFont typeface="Times"/>
              <a:buNone/>
            </a:pPr>
            <a:r>
              <a:rPr b="1" lang="en-US" sz="2000" u="sng"/>
              <a:t>Client:</a:t>
            </a:r>
            <a:r>
              <a:rPr lang="en-US" sz="2000"/>
              <a:t> Grant Johnson, Cyber Security Research Manager for Ames Laboratory</a:t>
            </a:r>
            <a:endParaRPr/>
          </a:p>
        </p:txBody>
      </p:sp>
      <p:sp>
        <p:nvSpPr>
          <p:cNvPr id="72" name="Google Shape;72;p1"/>
          <p:cNvSpPr txBox="1"/>
          <p:nvPr>
            <p:ph idx="2" type="body"/>
          </p:nvPr>
        </p:nvSpPr>
        <p:spPr>
          <a:xfrm>
            <a:off x="468313" y="971550"/>
            <a:ext cx="3886200" cy="2857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80"/>
              <a:buNone/>
            </a:pPr>
            <a:r>
              <a:rPr lang="en-US"/>
              <a:t>CPRE/SE/EE 492 Spring 2020</a:t>
            </a:r>
            <a:endParaRPr/>
          </a:p>
        </p:txBody>
      </p:sp>
      <p:pic>
        <p:nvPicPr>
          <p:cNvPr id="73" name="Google Shape;73;p1"/>
          <p:cNvPicPr preferRelativeResize="0"/>
          <p:nvPr/>
        </p:nvPicPr>
        <p:blipFill>
          <a:blip r:embed="rId3">
            <a:alphaModFix/>
          </a:blip>
          <a:stretch>
            <a:fillRect/>
          </a:stretch>
        </p:blipFill>
        <p:spPr>
          <a:xfrm>
            <a:off x="5795400" y="1803800"/>
            <a:ext cx="3043800" cy="2556792"/>
          </a:xfrm>
          <a:prstGeom prst="rect">
            <a:avLst/>
          </a:prstGeom>
          <a:noFill/>
          <a:ln>
            <a:noFill/>
          </a:ln>
          <a:effectLst>
            <a:reflection blurRad="0" dir="5400000" dist="19050" endA="0" endPos="30000" fadeDir="5400012" kx="0" rotWithShape="0" algn="bl" stA="56000" stPos="0" sy="-100000" ky="0"/>
          </a:effectLst>
        </p:spPr>
      </p:pic>
      <p:sp>
        <p:nvSpPr>
          <p:cNvPr id="74" name="Google Shape;74;p1"/>
          <p:cNvSpPr txBox="1"/>
          <p:nvPr/>
        </p:nvSpPr>
        <p:spPr>
          <a:xfrm>
            <a:off x="6953250" y="0"/>
            <a:ext cx="21642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extLst>
                  <a:ext uri="http://customooxmlschemas.google.com/">
                    <go:slidesCustomData xmlns:go="http://customooxmlschemas.google.com/" textRoundtripDataId="0"/>
                  </a:ext>
                </a:extLst>
              </a:rPr>
              <a:t>Narrated By: Dakota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Detailed Design:</a:t>
            </a:r>
            <a:r>
              <a:rPr lang="en-US" sz="3200"/>
              <a:t> Blockchain</a:t>
            </a:r>
            <a:endParaRPr/>
          </a:p>
        </p:txBody>
      </p:sp>
      <p:sp>
        <p:nvSpPr>
          <p:cNvPr id="148" name="Google Shape;148;p20"/>
          <p:cNvSpPr txBox="1"/>
          <p:nvPr>
            <p:ph idx="2" type="body"/>
          </p:nvPr>
        </p:nvSpPr>
        <p:spPr>
          <a:xfrm>
            <a:off x="6170425" y="4717050"/>
            <a:ext cx="28212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Design</a:t>
            </a:r>
            <a:endParaRPr/>
          </a:p>
        </p:txBody>
      </p:sp>
      <p:sp>
        <p:nvSpPr>
          <p:cNvPr id="149" name="Google Shape;149;p20"/>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Steven</a:t>
            </a:r>
            <a:endParaRPr/>
          </a:p>
        </p:txBody>
      </p:sp>
      <p:sp>
        <p:nvSpPr>
          <p:cNvPr id="150" name="Google Shape;150;p20"/>
          <p:cNvSpPr txBox="1"/>
          <p:nvPr>
            <p:ph idx="1" type="body"/>
          </p:nvPr>
        </p:nvSpPr>
        <p:spPr>
          <a:xfrm>
            <a:off x="0" y="971550"/>
            <a:ext cx="3608100" cy="3086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solidFill>
                  <a:srgbClr val="000000"/>
                </a:solidFill>
              </a:rPr>
              <a:t>NASPInet:</a:t>
            </a:r>
            <a:r>
              <a:rPr lang="en-US" sz="2400"/>
              <a:t> </a:t>
            </a:r>
            <a:endParaRPr sz="2400"/>
          </a:p>
          <a:p>
            <a:pPr indent="0" lvl="0" marL="342900" rtl="0" algn="l">
              <a:spcBef>
                <a:spcPts val="0"/>
              </a:spcBef>
              <a:spcAft>
                <a:spcPts val="0"/>
              </a:spcAft>
              <a:buNone/>
            </a:pPr>
            <a:r>
              <a:rPr lang="en-US" sz="2100"/>
              <a:t>A standard for the infrastructure of </a:t>
            </a:r>
            <a:r>
              <a:rPr lang="en-US" sz="2100"/>
              <a:t>synchrophasor </a:t>
            </a:r>
            <a:r>
              <a:rPr lang="en-US" sz="2100"/>
              <a:t>communication networks.</a:t>
            </a:r>
            <a:endParaRPr sz="2300"/>
          </a:p>
        </p:txBody>
      </p:sp>
      <p:pic>
        <p:nvPicPr>
          <p:cNvPr id="151" name="Google Shape;151;p20"/>
          <p:cNvPicPr preferRelativeResize="0"/>
          <p:nvPr/>
        </p:nvPicPr>
        <p:blipFill>
          <a:blip r:embed="rId3">
            <a:alphaModFix/>
          </a:blip>
          <a:stretch>
            <a:fillRect/>
          </a:stretch>
        </p:blipFill>
        <p:spPr>
          <a:xfrm>
            <a:off x="2850150" y="940312"/>
            <a:ext cx="5922125" cy="32628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extLst>
                  <a:ext uri="http://customooxmlschemas.google.com/">
                    <go:slidesCustomData xmlns:go="http://customooxmlschemas.google.com/" textRoundtripDataId="11"/>
                  </a:ext>
                </a:extLst>
              </a:rPr>
              <a:t>Detailed Design:</a:t>
            </a:r>
            <a:r>
              <a:rPr lang="en-US" sz="3200">
                <a:extLst>
                  <a:ext uri="http://customooxmlschemas.google.com/">
                    <go:slidesCustomData xmlns:go="http://customooxmlschemas.google.com/" textRoundtripDataId="12"/>
                  </a:ext>
                </a:extLst>
              </a:rPr>
              <a:t> Blockchain</a:t>
            </a:r>
            <a:endParaRPr/>
          </a:p>
        </p:txBody>
      </p:sp>
      <p:sp>
        <p:nvSpPr>
          <p:cNvPr id="157" name="Google Shape;157;p21"/>
          <p:cNvSpPr txBox="1"/>
          <p:nvPr>
            <p:ph idx="1" type="body"/>
          </p:nvPr>
        </p:nvSpPr>
        <p:spPr>
          <a:xfrm>
            <a:off x="0" y="742950"/>
            <a:ext cx="9144000" cy="3810000"/>
          </a:xfrm>
          <a:prstGeom prst="rect">
            <a:avLst/>
          </a:prstGeom>
          <a:noFill/>
          <a:ln>
            <a:noFill/>
          </a:ln>
        </p:spPr>
        <p:txBody>
          <a:bodyPr anchorCtr="0" anchor="t" bIns="45700" lIns="91425" spcFirstLastPara="1" rIns="91425" wrap="square" tIns="45700">
            <a:noAutofit/>
          </a:bodyPr>
          <a:lstStyle/>
          <a:p>
            <a:pPr indent="-361950" lvl="0" marL="342900" rtl="0" algn="l">
              <a:spcBef>
                <a:spcPts val="0"/>
              </a:spcBef>
              <a:spcAft>
                <a:spcPts val="0"/>
              </a:spcAft>
              <a:buClr>
                <a:srgbClr val="000000"/>
              </a:buClr>
              <a:buSzPts val="1420"/>
              <a:buChar char="•"/>
            </a:pPr>
            <a:r>
              <a:rPr lang="en-US" sz="1700">
                <a:solidFill>
                  <a:srgbClr val="000000"/>
                </a:solidFill>
              </a:rPr>
              <a:t>We used HyperLedger Fabric for a permissioned distributed framework containing:</a:t>
            </a:r>
            <a:endParaRPr sz="2900">
              <a:solidFill>
                <a:srgbClr val="000000"/>
              </a:solidFill>
            </a:endParaRPr>
          </a:p>
          <a:p>
            <a:pPr indent="-271779" lvl="1" marL="742950" rtl="0" algn="l">
              <a:lnSpc>
                <a:spcPct val="125000"/>
              </a:lnSpc>
              <a:spcBef>
                <a:spcPts val="280"/>
              </a:spcBef>
              <a:spcAft>
                <a:spcPts val="0"/>
              </a:spcAft>
              <a:buSzPts val="1220"/>
              <a:buChar char="•"/>
            </a:pPr>
            <a:r>
              <a:rPr b="1" lang="en-US" sz="1500"/>
              <a:t>Organizations:</a:t>
            </a:r>
            <a:r>
              <a:rPr lang="en-US" sz="1500"/>
              <a:t> groups interacting in the system.</a:t>
            </a:r>
            <a:endParaRPr sz="1500"/>
          </a:p>
          <a:p>
            <a:pPr indent="-271779" lvl="1" marL="742950" rtl="0" algn="l">
              <a:lnSpc>
                <a:spcPct val="125000"/>
              </a:lnSpc>
              <a:spcBef>
                <a:spcPts val="280"/>
              </a:spcBef>
              <a:spcAft>
                <a:spcPts val="0"/>
              </a:spcAft>
              <a:buSzPts val="1220"/>
              <a:buChar char="•"/>
            </a:pPr>
            <a:r>
              <a:rPr b="1" lang="en-US" sz="1500"/>
              <a:t>Peers:</a:t>
            </a:r>
            <a:r>
              <a:rPr lang="en-US" sz="1500"/>
              <a:t> hosts ledger &amp; chaincode. The ledger holds our database. The chaincode, or Smart Contract, is a modular set of code (contract) executed for reading/writing from/to the Ledger.</a:t>
            </a:r>
            <a:endParaRPr sz="1500"/>
          </a:p>
          <a:p>
            <a:pPr indent="-271779" lvl="1" marL="742950" rtl="0" algn="l">
              <a:lnSpc>
                <a:spcPct val="125000"/>
              </a:lnSpc>
              <a:spcBef>
                <a:spcPts val="280"/>
              </a:spcBef>
              <a:spcAft>
                <a:spcPts val="0"/>
              </a:spcAft>
              <a:buSzPts val="1220"/>
              <a:buChar char="•"/>
            </a:pPr>
            <a:r>
              <a:rPr b="1" lang="en-US" sz="1500"/>
              <a:t>Certificate Authority Servers:</a:t>
            </a:r>
            <a:r>
              <a:rPr lang="en-US" sz="1500"/>
              <a:t> primary authentication method for users/external systems to interact with the blockchain network. Uses certificates for authenticating users.</a:t>
            </a:r>
            <a:endParaRPr sz="1500"/>
          </a:p>
          <a:p>
            <a:pPr indent="-271779" lvl="1" marL="742950" rtl="0" algn="l">
              <a:lnSpc>
                <a:spcPct val="125000"/>
              </a:lnSpc>
              <a:spcBef>
                <a:spcPts val="280"/>
              </a:spcBef>
              <a:spcAft>
                <a:spcPts val="0"/>
              </a:spcAft>
              <a:buSzPts val="1220"/>
              <a:buChar char="•"/>
            </a:pPr>
            <a:r>
              <a:rPr b="1" lang="en-US" sz="1500"/>
              <a:t>Orderers</a:t>
            </a:r>
            <a:r>
              <a:rPr lang="en-US" sz="1500"/>
              <a:t>: used for validating Ledger updates by peers.</a:t>
            </a:r>
            <a:endParaRPr sz="1500"/>
          </a:p>
          <a:p>
            <a:pPr indent="-271779" lvl="1" marL="742950" rtl="0" algn="l">
              <a:lnSpc>
                <a:spcPct val="125000"/>
              </a:lnSpc>
              <a:spcBef>
                <a:spcPts val="280"/>
              </a:spcBef>
              <a:spcAft>
                <a:spcPts val="0"/>
              </a:spcAft>
              <a:buSzPts val="1220"/>
              <a:buChar char="•"/>
            </a:pPr>
            <a:r>
              <a:rPr b="1" lang="en-US" sz="1500"/>
              <a:t>Ordering Service: </a:t>
            </a:r>
            <a:r>
              <a:rPr lang="en-US" sz="1500"/>
              <a:t>formed from all orderers together, validates a transaction submitted by a peer using raft consensus.</a:t>
            </a:r>
            <a:endParaRPr sz="1500"/>
          </a:p>
          <a:p>
            <a:pPr indent="-289560" lvl="1" marL="742950" rtl="0" algn="l">
              <a:lnSpc>
                <a:spcPct val="125000"/>
              </a:lnSpc>
              <a:spcBef>
                <a:spcPts val="280"/>
              </a:spcBef>
              <a:spcAft>
                <a:spcPts val="0"/>
              </a:spcAft>
              <a:buSzPts val="1500"/>
              <a:buChar char="•"/>
            </a:pPr>
            <a:r>
              <a:rPr b="1" lang="en-US" sz="1500"/>
              <a:t>Publisher:</a:t>
            </a:r>
            <a:r>
              <a:rPr lang="en-US" sz="1500"/>
              <a:t> a tool for publishing synchrophasor data to the blockchain.</a:t>
            </a:r>
            <a:endParaRPr sz="1500"/>
          </a:p>
        </p:txBody>
      </p:sp>
      <p:sp>
        <p:nvSpPr>
          <p:cNvPr id="158" name="Google Shape;158;p21"/>
          <p:cNvSpPr txBox="1"/>
          <p:nvPr>
            <p:ph idx="2" type="body"/>
          </p:nvPr>
        </p:nvSpPr>
        <p:spPr>
          <a:xfrm>
            <a:off x="6071025" y="4717050"/>
            <a:ext cx="2920800" cy="33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80"/>
              <a:buNone/>
            </a:pPr>
            <a:r>
              <a:rPr b="0" lang="en-US">
                <a:latin typeface="Open Sans"/>
                <a:ea typeface="Open Sans"/>
                <a:cs typeface="Open Sans"/>
                <a:sym typeface="Open Sans"/>
              </a:rPr>
              <a:t>Sdmay20-12: Project Design</a:t>
            </a:r>
            <a:endParaRPr/>
          </a:p>
        </p:txBody>
      </p:sp>
      <p:sp>
        <p:nvSpPr>
          <p:cNvPr id="159" name="Google Shape;159;p21"/>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Steven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Detailed Design:</a:t>
            </a:r>
            <a:r>
              <a:rPr lang="en-US" sz="3200"/>
              <a:t> Blockchain</a:t>
            </a:r>
            <a:endParaRPr/>
          </a:p>
        </p:txBody>
      </p:sp>
      <p:sp>
        <p:nvSpPr>
          <p:cNvPr id="165" name="Google Shape;165;p19"/>
          <p:cNvSpPr txBox="1"/>
          <p:nvPr>
            <p:ph idx="2" type="body"/>
          </p:nvPr>
        </p:nvSpPr>
        <p:spPr>
          <a:xfrm>
            <a:off x="5840025" y="4717050"/>
            <a:ext cx="31515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Design</a:t>
            </a:r>
            <a:endParaRPr/>
          </a:p>
        </p:txBody>
      </p:sp>
      <p:sp>
        <p:nvSpPr>
          <p:cNvPr id="166" name="Google Shape;166;p19"/>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Steven</a:t>
            </a:r>
            <a:endParaRPr/>
          </a:p>
        </p:txBody>
      </p:sp>
      <p:pic>
        <p:nvPicPr>
          <p:cNvPr id="167" name="Google Shape;167;p19"/>
          <p:cNvPicPr preferRelativeResize="0"/>
          <p:nvPr/>
        </p:nvPicPr>
        <p:blipFill>
          <a:blip r:embed="rId3">
            <a:alphaModFix/>
          </a:blip>
          <a:stretch>
            <a:fillRect/>
          </a:stretch>
        </p:blipFill>
        <p:spPr>
          <a:xfrm>
            <a:off x="0" y="735875"/>
            <a:ext cx="9143999" cy="3827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8"/>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Detailed Design:</a:t>
            </a:r>
            <a:r>
              <a:rPr lang="en-US" sz="3200"/>
              <a:t> API</a:t>
            </a:r>
            <a:endParaRPr/>
          </a:p>
        </p:txBody>
      </p:sp>
      <p:sp>
        <p:nvSpPr>
          <p:cNvPr id="173" name="Google Shape;173;p18"/>
          <p:cNvSpPr txBox="1"/>
          <p:nvPr>
            <p:ph idx="1" type="body"/>
          </p:nvPr>
        </p:nvSpPr>
        <p:spPr>
          <a:xfrm>
            <a:off x="0" y="971550"/>
            <a:ext cx="5232900" cy="3430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sz="1800"/>
              <a:t>A</a:t>
            </a:r>
            <a:r>
              <a:rPr lang="en-US" sz="1800"/>
              <a:t> RESTful web service utilizing Node.js, Express.js, and sdmay-fabric-wrapper. </a:t>
            </a:r>
            <a:endParaRPr sz="1800"/>
          </a:p>
          <a:p>
            <a:pPr indent="0" lvl="0" marL="342900" rtl="0" algn="l">
              <a:spcBef>
                <a:spcPts val="0"/>
              </a:spcBef>
              <a:spcAft>
                <a:spcPts val="0"/>
              </a:spcAft>
              <a:buNone/>
            </a:pPr>
            <a:r>
              <a:t/>
            </a:r>
            <a:endParaRPr sz="1800"/>
          </a:p>
          <a:p>
            <a:pPr indent="-342900" lvl="0" marL="342900" rtl="0" algn="l">
              <a:spcBef>
                <a:spcPts val="0"/>
              </a:spcBef>
              <a:spcAft>
                <a:spcPts val="0"/>
              </a:spcAft>
              <a:buSzPts val="1440"/>
              <a:buChar char="•"/>
            </a:pPr>
            <a:r>
              <a:rPr lang="en-US" sz="1800"/>
              <a:t>Accepts query/user registration requests from UI.</a:t>
            </a:r>
            <a:endParaRPr sz="1800"/>
          </a:p>
          <a:p>
            <a:pPr indent="-295910" lvl="1" marL="742950" rtl="0" algn="l">
              <a:spcBef>
                <a:spcPts val="0"/>
              </a:spcBef>
              <a:spcAft>
                <a:spcPts val="0"/>
              </a:spcAft>
              <a:buSzPts val="1600"/>
              <a:buChar char="•"/>
            </a:pPr>
            <a:r>
              <a:rPr lang="en-US" sz="1600"/>
              <a:t>API selects appropriate certificate &amp; formats a request to execute a smart contract</a:t>
            </a:r>
            <a:endParaRPr sz="1600"/>
          </a:p>
          <a:p>
            <a:pPr indent="-295910" lvl="1" marL="742950" rtl="0" algn="l">
              <a:spcBef>
                <a:spcPts val="0"/>
              </a:spcBef>
              <a:spcAft>
                <a:spcPts val="0"/>
              </a:spcAft>
              <a:buSzPts val="1600"/>
              <a:buChar char="•"/>
            </a:pPr>
            <a:r>
              <a:rPr lang="en-US" sz="1600"/>
              <a:t>Hands off returned value to UI</a:t>
            </a:r>
            <a:endParaRPr sz="1600"/>
          </a:p>
          <a:p>
            <a:pPr indent="0" lvl="0" marL="742950" rtl="0" algn="l">
              <a:spcBef>
                <a:spcPts val="0"/>
              </a:spcBef>
              <a:spcAft>
                <a:spcPts val="0"/>
              </a:spcAft>
              <a:buNone/>
            </a:pPr>
            <a:r>
              <a:t/>
            </a:r>
            <a:endParaRPr sz="1600"/>
          </a:p>
          <a:p>
            <a:pPr indent="-342900" lvl="0" marL="342900" rtl="0" algn="l">
              <a:spcBef>
                <a:spcPts val="0"/>
              </a:spcBef>
              <a:spcAft>
                <a:spcPts val="0"/>
              </a:spcAft>
              <a:buSzPts val="1440"/>
              <a:buChar char="•"/>
            </a:pPr>
            <a:r>
              <a:rPr lang="en-US" sz="1800"/>
              <a:t>Maintains a wallet, storing registered users’ certificates.</a:t>
            </a:r>
            <a:endParaRPr/>
          </a:p>
        </p:txBody>
      </p:sp>
      <p:sp>
        <p:nvSpPr>
          <p:cNvPr id="174" name="Google Shape;174;p18"/>
          <p:cNvSpPr txBox="1"/>
          <p:nvPr>
            <p:ph idx="2" type="body"/>
          </p:nvPr>
        </p:nvSpPr>
        <p:spPr>
          <a:xfrm>
            <a:off x="6000750" y="4717050"/>
            <a:ext cx="29910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Design</a:t>
            </a:r>
            <a:endParaRPr/>
          </a:p>
        </p:txBody>
      </p:sp>
      <p:sp>
        <p:nvSpPr>
          <p:cNvPr id="175" name="Google Shape;175;p18"/>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Jacob</a:t>
            </a:r>
            <a:endParaRPr/>
          </a:p>
        </p:txBody>
      </p:sp>
      <p:pic>
        <p:nvPicPr>
          <p:cNvPr id="176" name="Google Shape;176;p18"/>
          <p:cNvPicPr preferRelativeResize="0"/>
          <p:nvPr/>
        </p:nvPicPr>
        <p:blipFill rotWithShape="1">
          <a:blip r:embed="rId3">
            <a:alphaModFix/>
          </a:blip>
          <a:srcRect b="0" l="5159" r="0" t="0"/>
          <a:stretch/>
        </p:blipFill>
        <p:spPr>
          <a:xfrm>
            <a:off x="5107775" y="1308575"/>
            <a:ext cx="3776126" cy="232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Detailed Design:</a:t>
            </a:r>
            <a:r>
              <a:rPr lang="en-US" sz="3200"/>
              <a:t> UI</a:t>
            </a:r>
            <a:endParaRPr/>
          </a:p>
        </p:txBody>
      </p:sp>
      <p:sp>
        <p:nvSpPr>
          <p:cNvPr id="182" name="Google Shape;182;p14"/>
          <p:cNvSpPr txBox="1"/>
          <p:nvPr>
            <p:ph idx="1" type="body"/>
          </p:nvPr>
        </p:nvSpPr>
        <p:spPr>
          <a:xfrm>
            <a:off x="0" y="821525"/>
            <a:ext cx="5616900" cy="3731400"/>
          </a:xfrm>
          <a:prstGeom prst="rect">
            <a:avLst/>
          </a:prstGeom>
          <a:noFill/>
          <a:ln>
            <a:noFill/>
          </a:ln>
        </p:spPr>
        <p:txBody>
          <a:bodyPr anchorCtr="0" anchor="t" bIns="45700" lIns="91425" spcFirstLastPara="1" rIns="91425" wrap="square" tIns="45700">
            <a:noAutofit/>
          </a:bodyPr>
          <a:lstStyle/>
          <a:p>
            <a:pPr indent="-336550" lvl="0" marL="342900" rtl="0" algn="l">
              <a:spcBef>
                <a:spcPts val="0"/>
              </a:spcBef>
              <a:spcAft>
                <a:spcPts val="0"/>
              </a:spcAft>
              <a:buClr>
                <a:srgbClr val="000000"/>
              </a:buClr>
              <a:buSzPts val="1500"/>
              <a:buChar char="•"/>
            </a:pPr>
            <a:r>
              <a:rPr lang="en-US" sz="1900">
                <a:solidFill>
                  <a:srgbClr val="000000"/>
                </a:solidFill>
              </a:rPr>
              <a:t>The UI is composed of two main sections:</a:t>
            </a:r>
            <a:endParaRPr sz="2500">
              <a:solidFill>
                <a:srgbClr val="000000"/>
              </a:solidFill>
            </a:endParaRPr>
          </a:p>
          <a:p>
            <a:pPr indent="-450850" lvl="1" marL="857250" rtl="0" algn="l">
              <a:spcBef>
                <a:spcPts val="400"/>
              </a:spcBef>
              <a:spcAft>
                <a:spcPts val="0"/>
              </a:spcAft>
              <a:buClr>
                <a:srgbClr val="000000"/>
              </a:buClr>
              <a:buSzPts val="1500"/>
              <a:buFont typeface="Open Sans"/>
              <a:buAutoNum type="arabicPeriod"/>
            </a:pPr>
            <a:r>
              <a:rPr lang="en-US" sz="1900">
                <a:solidFill>
                  <a:srgbClr val="000000"/>
                </a:solidFill>
              </a:rPr>
              <a:t>The Dashboard contains:</a:t>
            </a:r>
            <a:endParaRPr sz="2500">
              <a:solidFill>
                <a:srgbClr val="000000"/>
              </a:solidFill>
            </a:endParaRPr>
          </a:p>
          <a:p>
            <a:pPr indent="-450850" lvl="2" marL="1257300" rtl="0" algn="l">
              <a:spcBef>
                <a:spcPts val="320"/>
              </a:spcBef>
              <a:spcAft>
                <a:spcPts val="0"/>
              </a:spcAft>
              <a:buSzPts val="1180"/>
              <a:buChar char="•"/>
            </a:pPr>
            <a:r>
              <a:rPr lang="en-US" sz="1500"/>
              <a:t>A</a:t>
            </a:r>
            <a:r>
              <a:rPr lang="en-US" sz="1500"/>
              <a:t> station status board</a:t>
            </a:r>
            <a:endParaRPr sz="1500"/>
          </a:p>
          <a:p>
            <a:pPr indent="-450850" lvl="2" marL="1257300" rtl="0" algn="l">
              <a:spcBef>
                <a:spcPts val="320"/>
              </a:spcBef>
              <a:spcAft>
                <a:spcPts val="0"/>
              </a:spcAft>
              <a:buSzPts val="1180"/>
              <a:buChar char="•"/>
            </a:pPr>
            <a:r>
              <a:rPr lang="en-US" sz="1500"/>
              <a:t>A line graph showing stations’ frequency deviations as well as one showing blockchain publisher frequencies</a:t>
            </a:r>
            <a:endParaRPr sz="1500"/>
          </a:p>
          <a:p>
            <a:pPr indent="-450850" lvl="2" marL="1257300" rtl="0" algn="l">
              <a:spcBef>
                <a:spcPts val="320"/>
              </a:spcBef>
              <a:spcAft>
                <a:spcPts val="0"/>
              </a:spcAft>
              <a:buSzPts val="1180"/>
              <a:buChar char="•"/>
            </a:pPr>
            <a:r>
              <a:rPr lang="en-US" sz="1500"/>
              <a:t>A metric outlier list</a:t>
            </a:r>
            <a:endParaRPr sz="1500"/>
          </a:p>
          <a:p>
            <a:pPr indent="-450850" lvl="2" marL="1257300" rtl="0" algn="l">
              <a:spcBef>
                <a:spcPts val="320"/>
              </a:spcBef>
              <a:spcAft>
                <a:spcPts val="0"/>
              </a:spcAft>
              <a:buSzPts val="1180"/>
              <a:buChar char="•"/>
            </a:pPr>
            <a:r>
              <a:rPr lang="en-US" sz="1500"/>
              <a:t>An area displaying phasor data for the stations.</a:t>
            </a:r>
            <a:endParaRPr sz="2500"/>
          </a:p>
          <a:p>
            <a:pPr indent="-450850" lvl="1" marL="857250" rtl="0" algn="l">
              <a:spcBef>
                <a:spcPts val="400"/>
              </a:spcBef>
              <a:spcAft>
                <a:spcPts val="0"/>
              </a:spcAft>
              <a:buClr>
                <a:srgbClr val="000000"/>
              </a:buClr>
              <a:buSzPts val="1500"/>
              <a:buFont typeface="Open Sans"/>
              <a:buAutoNum type="arabicPeriod"/>
            </a:pPr>
            <a:r>
              <a:rPr lang="en-US" sz="1900">
                <a:solidFill>
                  <a:srgbClr val="000000"/>
                </a:solidFill>
              </a:rPr>
              <a:t>The Blockchain Command Center</a:t>
            </a:r>
            <a:endParaRPr sz="2500">
              <a:solidFill>
                <a:srgbClr val="000000"/>
              </a:solidFill>
            </a:endParaRPr>
          </a:p>
          <a:p>
            <a:pPr indent="-450850" lvl="2" marL="1257300" rtl="0" algn="l">
              <a:spcBef>
                <a:spcPts val="320"/>
              </a:spcBef>
              <a:spcAft>
                <a:spcPts val="0"/>
              </a:spcAft>
              <a:buSzPts val="1180"/>
              <a:buChar char="•"/>
            </a:pPr>
            <a:r>
              <a:rPr lang="en-US" sz="1500"/>
              <a:t>A</a:t>
            </a:r>
            <a:r>
              <a:rPr lang="en-US" sz="1500"/>
              <a:t>llows user to retrieve metrics, register a blockchain user, and/or to start the publishers.</a:t>
            </a:r>
            <a:endParaRPr sz="2500"/>
          </a:p>
        </p:txBody>
      </p:sp>
      <p:sp>
        <p:nvSpPr>
          <p:cNvPr id="183" name="Google Shape;183;p14"/>
          <p:cNvSpPr txBox="1"/>
          <p:nvPr>
            <p:ph idx="2" type="body"/>
          </p:nvPr>
        </p:nvSpPr>
        <p:spPr>
          <a:xfrm>
            <a:off x="5925750" y="4717050"/>
            <a:ext cx="30657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Design</a:t>
            </a:r>
            <a:endParaRPr/>
          </a:p>
        </p:txBody>
      </p:sp>
      <p:sp>
        <p:nvSpPr>
          <p:cNvPr id="184" name="Google Shape;184;p14"/>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Katie</a:t>
            </a:r>
            <a:endParaRPr/>
          </a:p>
        </p:txBody>
      </p:sp>
      <p:pic>
        <p:nvPicPr>
          <p:cNvPr id="185" name="Google Shape;185;p14"/>
          <p:cNvPicPr preferRelativeResize="0"/>
          <p:nvPr/>
        </p:nvPicPr>
        <p:blipFill rotWithShape="1">
          <a:blip r:embed="rId3">
            <a:alphaModFix/>
          </a:blip>
          <a:srcRect b="0" l="0" r="0" t="0"/>
          <a:stretch/>
        </p:blipFill>
        <p:spPr>
          <a:xfrm>
            <a:off x="5459195" y="1588085"/>
            <a:ext cx="3332416" cy="19673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9"/>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000" u="sng"/>
              <a:t>Operating Environment</a:t>
            </a:r>
            <a:endParaRPr/>
          </a:p>
        </p:txBody>
      </p:sp>
      <p:sp>
        <p:nvSpPr>
          <p:cNvPr id="191" name="Google Shape;191;p9"/>
          <p:cNvSpPr txBox="1"/>
          <p:nvPr>
            <p:ph idx="1" type="body"/>
          </p:nvPr>
        </p:nvSpPr>
        <p:spPr>
          <a:xfrm>
            <a:off x="0" y="970075"/>
            <a:ext cx="4179600" cy="3601800"/>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Clr>
                <a:srgbClr val="000000"/>
              </a:buClr>
              <a:buSzPts val="1400"/>
              <a:buChar char="•"/>
            </a:pPr>
            <a:r>
              <a:rPr lang="en-US" sz="1800">
                <a:solidFill>
                  <a:srgbClr val="000000"/>
                </a:solidFill>
              </a:rPr>
              <a:t>API, UI, and blockchain run on linux-based virtual machines</a:t>
            </a:r>
            <a:endParaRPr sz="1800">
              <a:solidFill>
                <a:srgbClr val="000000"/>
              </a:solidFill>
            </a:endParaRPr>
          </a:p>
          <a:p>
            <a:pPr indent="0" lvl="0" marL="342900" rtl="0" algn="l">
              <a:spcBef>
                <a:spcPts val="0"/>
              </a:spcBef>
              <a:spcAft>
                <a:spcPts val="0"/>
              </a:spcAft>
              <a:buNone/>
            </a:pPr>
            <a:r>
              <a:t/>
            </a:r>
            <a:endParaRPr sz="1800"/>
          </a:p>
          <a:p>
            <a:pPr indent="-330200" lvl="0" marL="342900" rtl="0" algn="l">
              <a:spcBef>
                <a:spcPts val="400"/>
              </a:spcBef>
              <a:spcAft>
                <a:spcPts val="0"/>
              </a:spcAft>
              <a:buClr>
                <a:srgbClr val="000000"/>
              </a:buClr>
              <a:buSzPts val="1400"/>
              <a:buChar char="•"/>
            </a:pPr>
            <a:r>
              <a:rPr lang="en-US" sz="1800">
                <a:solidFill>
                  <a:srgbClr val="000000"/>
                </a:solidFill>
              </a:rPr>
              <a:t>Hardware Used:</a:t>
            </a:r>
            <a:endParaRPr sz="1800">
              <a:solidFill>
                <a:srgbClr val="000000"/>
              </a:solidFill>
            </a:endParaRPr>
          </a:p>
          <a:p>
            <a:pPr indent="-283210" lvl="1" marL="742950" rtl="0" algn="l">
              <a:spcBef>
                <a:spcPts val="400"/>
              </a:spcBef>
              <a:spcAft>
                <a:spcPts val="0"/>
              </a:spcAft>
              <a:buSzPts val="1400"/>
              <a:buChar char="•"/>
            </a:pPr>
            <a:r>
              <a:rPr lang="en-US" sz="1800"/>
              <a:t>Provided Servers</a:t>
            </a:r>
            <a:endParaRPr sz="1800"/>
          </a:p>
          <a:p>
            <a:pPr indent="-283210" lvl="1" marL="742950" rtl="0" algn="l">
              <a:spcBef>
                <a:spcPts val="400"/>
              </a:spcBef>
              <a:spcAft>
                <a:spcPts val="0"/>
              </a:spcAft>
              <a:buSzPts val="1400"/>
              <a:buChar char="•"/>
            </a:pPr>
            <a:r>
              <a:rPr lang="en-US" sz="1800"/>
              <a:t>Phasor Data Concentrator Publishing Data</a:t>
            </a:r>
            <a:endParaRPr sz="1800"/>
          </a:p>
          <a:p>
            <a:pPr indent="-283210" lvl="1" marL="742950" rtl="0" algn="l">
              <a:spcBef>
                <a:spcPts val="400"/>
              </a:spcBef>
              <a:spcAft>
                <a:spcPts val="0"/>
              </a:spcAft>
              <a:buSzPts val="1400"/>
              <a:buChar char="•"/>
            </a:pPr>
            <a:r>
              <a:rPr lang="en-US" sz="1800"/>
              <a:t>Personal &amp; provided work PCs</a:t>
            </a:r>
            <a:endParaRPr sz="2400"/>
          </a:p>
        </p:txBody>
      </p:sp>
      <p:sp>
        <p:nvSpPr>
          <p:cNvPr id="192" name="Google Shape;192;p9"/>
          <p:cNvSpPr txBox="1"/>
          <p:nvPr>
            <p:ph idx="2" type="body"/>
          </p:nvPr>
        </p:nvSpPr>
        <p:spPr>
          <a:xfrm>
            <a:off x="6086475" y="4717050"/>
            <a:ext cx="29052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a:t>
            </a:r>
            <a:r>
              <a:rPr b="0" lang="en-US"/>
              <a:t>Design</a:t>
            </a:r>
            <a:endParaRPr/>
          </a:p>
        </p:txBody>
      </p:sp>
      <p:sp>
        <p:nvSpPr>
          <p:cNvPr id="193" name="Google Shape;193;p9"/>
          <p:cNvSpPr txBox="1"/>
          <p:nvPr/>
        </p:nvSpPr>
        <p:spPr>
          <a:xfrm>
            <a:off x="3276600" y="4717048"/>
            <a:ext cx="3429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Katie</a:t>
            </a:r>
            <a:endParaRPr/>
          </a:p>
        </p:txBody>
      </p:sp>
      <p:sp>
        <p:nvSpPr>
          <p:cNvPr id="194" name="Google Shape;194;p9"/>
          <p:cNvSpPr txBox="1"/>
          <p:nvPr>
            <p:ph idx="1" type="body"/>
          </p:nvPr>
        </p:nvSpPr>
        <p:spPr>
          <a:xfrm>
            <a:off x="4179725" y="970075"/>
            <a:ext cx="4202400" cy="3601800"/>
          </a:xfrm>
          <a:prstGeom prst="rect">
            <a:avLst/>
          </a:prstGeom>
          <a:noFill/>
          <a:ln>
            <a:noFill/>
          </a:ln>
        </p:spPr>
        <p:txBody>
          <a:bodyPr anchorCtr="0" anchor="t" bIns="45700" lIns="91425" spcFirstLastPara="1" rIns="91425" wrap="square" tIns="45700">
            <a:noAutofit/>
          </a:bodyPr>
          <a:lstStyle/>
          <a:p>
            <a:pPr indent="-330200" lvl="0" marL="342900" rtl="0" algn="l">
              <a:spcBef>
                <a:spcPts val="400"/>
              </a:spcBef>
              <a:spcAft>
                <a:spcPts val="0"/>
              </a:spcAft>
              <a:buClr>
                <a:srgbClr val="000000"/>
              </a:buClr>
              <a:buSzPts val="1400"/>
              <a:buChar char="•"/>
            </a:pPr>
            <a:r>
              <a:rPr lang="en-US" sz="1800">
                <a:solidFill>
                  <a:srgbClr val="000000"/>
                </a:solidFill>
                <a:extLst>
                  <a:ext uri="http://customooxmlschemas.google.com/">
                    <go:slidesCustomData xmlns:go="http://customooxmlschemas.google.com/" textRoundtripDataId="13"/>
                  </a:ext>
                </a:extLst>
              </a:rPr>
              <a:t>Software Used:</a:t>
            </a:r>
            <a:endParaRPr sz="1800">
              <a:solidFill>
                <a:srgbClr val="000000"/>
              </a:solidFill>
              <a:extLst>
                <a:ext uri="http://customooxmlschemas.google.com/">
                  <go:slidesCustomData xmlns:go="http://customooxmlschemas.google.com/" textRoundtripDataId="14"/>
                </a:ext>
              </a:extLst>
            </a:endParaRPr>
          </a:p>
          <a:p>
            <a:pPr indent="-283210" lvl="1" marL="742950" rtl="0" algn="l">
              <a:spcBef>
                <a:spcPts val="400"/>
              </a:spcBef>
              <a:spcAft>
                <a:spcPts val="0"/>
              </a:spcAft>
              <a:buSzPts val="1400"/>
              <a:buChar char="•"/>
            </a:pPr>
            <a:r>
              <a:rPr lang="en-US" sz="1800">
                <a:extLst>
                  <a:ext uri="http://customooxmlschemas.google.com/">
                    <go:slidesCustomData xmlns:go="http://customooxmlschemas.google.com/" textRoundtripDataId="15"/>
                  </a:ext>
                </a:extLst>
              </a:rPr>
              <a:t>JavaScript</a:t>
            </a:r>
            <a:endParaRPr sz="1800">
              <a:extLst>
                <a:ext uri="http://customooxmlschemas.google.com/">
                  <go:slidesCustomData xmlns:go="http://customooxmlschemas.google.com/" textRoundtripDataId="16"/>
                </a:ext>
              </a:extLst>
            </a:endParaRPr>
          </a:p>
          <a:p>
            <a:pPr indent="-283210" lvl="1" marL="742950" rtl="0" algn="l">
              <a:spcBef>
                <a:spcPts val="400"/>
              </a:spcBef>
              <a:spcAft>
                <a:spcPts val="0"/>
              </a:spcAft>
              <a:buSzPts val="1400"/>
              <a:buChar char="•"/>
            </a:pPr>
            <a:r>
              <a:rPr lang="en-US" sz="1800">
                <a:extLst>
                  <a:ext uri="http://customooxmlschemas.google.com/">
                    <go:slidesCustomData xmlns:go="http://customooxmlschemas.google.com/" textRoundtripDataId="17"/>
                  </a:ext>
                </a:extLst>
              </a:rPr>
              <a:t>CouchDB</a:t>
            </a:r>
            <a:endParaRPr sz="1800">
              <a:extLst>
                <a:ext uri="http://customooxmlschemas.google.com/">
                  <go:slidesCustomData xmlns:go="http://customooxmlschemas.google.com/" textRoundtripDataId="18"/>
                </a:ext>
              </a:extLst>
            </a:endParaRPr>
          </a:p>
          <a:p>
            <a:pPr indent="-283210" lvl="1" marL="742950" rtl="0" algn="l">
              <a:spcBef>
                <a:spcPts val="400"/>
              </a:spcBef>
              <a:spcAft>
                <a:spcPts val="0"/>
              </a:spcAft>
              <a:buSzPts val="1400"/>
              <a:buChar char="•"/>
            </a:pPr>
            <a:r>
              <a:rPr lang="en-US" sz="1800">
                <a:extLst>
                  <a:ext uri="http://customooxmlschemas.google.com/">
                    <go:slidesCustomData xmlns:go="http://customooxmlschemas.google.com/" textRoundtripDataId="19"/>
                  </a:ext>
                </a:extLst>
              </a:rPr>
              <a:t>React.JS</a:t>
            </a:r>
            <a:endParaRPr sz="1800">
              <a:extLst>
                <a:ext uri="http://customooxmlschemas.google.com/">
                  <go:slidesCustomData xmlns:go="http://customooxmlschemas.google.com/" textRoundtripDataId="20"/>
                </a:ext>
              </a:extLst>
            </a:endParaRPr>
          </a:p>
          <a:p>
            <a:pPr indent="-283210" lvl="1" marL="742950" rtl="0" algn="l">
              <a:spcBef>
                <a:spcPts val="400"/>
              </a:spcBef>
              <a:spcAft>
                <a:spcPts val="0"/>
              </a:spcAft>
              <a:buSzPts val="1400"/>
              <a:buChar char="•"/>
            </a:pPr>
            <a:r>
              <a:rPr lang="en-US" sz="1800">
                <a:extLst>
                  <a:ext uri="http://customooxmlschemas.google.com/">
                    <go:slidesCustomData xmlns:go="http://customooxmlschemas.google.com/" textRoundtripDataId="21"/>
                  </a:ext>
                </a:extLst>
              </a:rPr>
              <a:t>Node.JS</a:t>
            </a:r>
            <a:endParaRPr sz="1800">
              <a:extLst>
                <a:ext uri="http://customooxmlschemas.google.com/">
                  <go:slidesCustomData xmlns:go="http://customooxmlschemas.google.com/" textRoundtripDataId="22"/>
                </a:ext>
              </a:extLst>
            </a:endParaRPr>
          </a:p>
          <a:p>
            <a:pPr indent="-283210" lvl="1" marL="742950" rtl="0" algn="l">
              <a:spcBef>
                <a:spcPts val="400"/>
              </a:spcBef>
              <a:spcAft>
                <a:spcPts val="0"/>
              </a:spcAft>
              <a:buSzPts val="1400"/>
              <a:buChar char="•"/>
            </a:pPr>
            <a:r>
              <a:rPr lang="en-US" sz="1800">
                <a:extLst>
                  <a:ext uri="http://customooxmlschemas.google.com/">
                    <go:slidesCustomData xmlns:go="http://customooxmlschemas.google.com/" textRoundtripDataId="23"/>
                  </a:ext>
                </a:extLst>
              </a:rPr>
              <a:t>Hyperledger </a:t>
            </a:r>
            <a:r>
              <a:rPr lang="en-US" sz="1800">
                <a:extLst>
                  <a:ext uri="http://customooxmlschemas.google.com/">
                    <go:slidesCustomData xmlns:go="http://customooxmlschemas.google.com/" textRoundtripDataId="24"/>
                  </a:ext>
                </a:extLst>
              </a:rPr>
              <a:t>Fabric</a:t>
            </a:r>
            <a:endParaRPr sz="1800">
              <a:extLst>
                <a:ext uri="http://customooxmlschemas.google.com/">
                  <go:slidesCustomData xmlns:go="http://customooxmlschemas.google.com/" textRoundtripDataId="25"/>
                </a:ext>
              </a:extLst>
            </a:endParaRPr>
          </a:p>
          <a:p>
            <a:pPr indent="-283210" lvl="1" marL="742950" rtl="0" algn="l">
              <a:spcBef>
                <a:spcPts val="400"/>
              </a:spcBef>
              <a:spcAft>
                <a:spcPts val="0"/>
              </a:spcAft>
              <a:buSzPts val="1400"/>
              <a:buChar char="•"/>
            </a:pPr>
            <a:r>
              <a:rPr lang="en-US" sz="1800">
                <a:extLst>
                  <a:ext uri="http://customooxmlschemas.google.com/">
                    <go:slidesCustomData xmlns:go="http://customooxmlschemas.google.com/" textRoundtripDataId="26"/>
                  </a:ext>
                </a:extLst>
              </a:rPr>
              <a:t>Ubuntu Server</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Testing Process</a:t>
            </a:r>
            <a:endParaRPr/>
          </a:p>
        </p:txBody>
      </p:sp>
      <p:sp>
        <p:nvSpPr>
          <p:cNvPr id="200" name="Google Shape;200;p23"/>
          <p:cNvSpPr txBox="1"/>
          <p:nvPr>
            <p:ph idx="1" type="body"/>
          </p:nvPr>
        </p:nvSpPr>
        <p:spPr>
          <a:xfrm>
            <a:off x="0" y="655000"/>
            <a:ext cx="7426200" cy="38979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Clr>
                <a:srgbClr val="000000"/>
              </a:buClr>
              <a:buSzPts val="1800"/>
              <a:buChar char="•"/>
            </a:pPr>
            <a:r>
              <a:rPr lang="en-US" sz="2200" u="sng">
                <a:solidFill>
                  <a:srgbClr val="000000"/>
                </a:solidFill>
              </a:rPr>
              <a:t>Functional Testing:</a:t>
            </a:r>
            <a:endParaRPr sz="2800">
              <a:solidFill>
                <a:srgbClr val="000000"/>
              </a:solidFill>
            </a:endParaRPr>
          </a:p>
          <a:p>
            <a:pPr indent="-285750" lvl="1" marL="742950" rtl="0" algn="l">
              <a:spcBef>
                <a:spcPts val="360"/>
              </a:spcBef>
              <a:spcAft>
                <a:spcPts val="0"/>
              </a:spcAft>
              <a:buSzPts val="1440"/>
              <a:buChar char="•"/>
            </a:pPr>
            <a:r>
              <a:rPr lang="en-US" sz="1800">
                <a:solidFill>
                  <a:srgbClr val="000000"/>
                </a:solidFill>
              </a:rPr>
              <a:t>Unit Testing:</a:t>
            </a:r>
            <a:r>
              <a:rPr b="1" lang="en-US" sz="1600"/>
              <a:t> </a:t>
            </a:r>
            <a:r>
              <a:rPr lang="en-US" sz="1600"/>
              <a:t>All individual tasks had 1+ tests for each component.</a:t>
            </a:r>
            <a:endParaRPr sz="1600"/>
          </a:p>
          <a:p>
            <a:pPr indent="0" lvl="0" marL="742950" rtl="0" algn="l">
              <a:spcBef>
                <a:spcPts val="360"/>
              </a:spcBef>
              <a:spcAft>
                <a:spcPts val="0"/>
              </a:spcAft>
              <a:buNone/>
            </a:pPr>
            <a:r>
              <a:t/>
            </a:r>
            <a:endParaRPr sz="1600"/>
          </a:p>
          <a:p>
            <a:pPr indent="-285750" lvl="1" marL="742950" rtl="0" algn="l">
              <a:spcBef>
                <a:spcPts val="360"/>
              </a:spcBef>
              <a:spcAft>
                <a:spcPts val="0"/>
              </a:spcAft>
              <a:buSzPts val="1440"/>
              <a:buChar char="•"/>
            </a:pPr>
            <a:r>
              <a:rPr lang="en-US" sz="1800">
                <a:solidFill>
                  <a:srgbClr val="000000"/>
                </a:solidFill>
              </a:rPr>
              <a:t>Integration Testing:</a:t>
            </a:r>
            <a:r>
              <a:rPr b="1" lang="en-US" sz="1800"/>
              <a:t> </a:t>
            </a:r>
            <a:r>
              <a:rPr lang="en-US" sz="1600"/>
              <a:t>We tested a</a:t>
            </a:r>
            <a:r>
              <a:rPr lang="en-US" sz="1600"/>
              <a:t> deployed blockchain network to ensure correctness when integrating each module. </a:t>
            </a:r>
            <a:endParaRPr sz="1600"/>
          </a:p>
          <a:p>
            <a:pPr indent="-215900" lvl="2" marL="1143000" rtl="0" algn="l">
              <a:spcBef>
                <a:spcPts val="360"/>
              </a:spcBef>
              <a:spcAft>
                <a:spcPts val="0"/>
              </a:spcAft>
              <a:buSzPts val="1240"/>
              <a:buChar char="•"/>
            </a:pPr>
            <a:r>
              <a:rPr lang="en-US" sz="1600"/>
              <a:t>Tested if blockchain can accurately execute smart contracts &amp; update all nodes. </a:t>
            </a:r>
            <a:endParaRPr sz="1600"/>
          </a:p>
          <a:p>
            <a:pPr indent="-215900" lvl="2" marL="1143000" rtl="0" algn="l">
              <a:spcBef>
                <a:spcPts val="360"/>
              </a:spcBef>
              <a:spcAft>
                <a:spcPts val="0"/>
              </a:spcAft>
              <a:buSzPts val="1240"/>
              <a:buChar char="•"/>
            </a:pPr>
            <a:r>
              <a:rPr lang="en-US" sz="1600"/>
              <a:t>The API &amp; UI tested separately by running commands through the UI or API and comparing the results against known data.</a:t>
            </a:r>
            <a:endParaRPr sz="1600"/>
          </a:p>
          <a:p>
            <a:pPr indent="0" lvl="0" marL="742950" rtl="0" algn="l">
              <a:spcBef>
                <a:spcPts val="360"/>
              </a:spcBef>
              <a:spcAft>
                <a:spcPts val="0"/>
              </a:spcAft>
              <a:buNone/>
            </a:pPr>
            <a:r>
              <a:t/>
            </a:r>
            <a:endParaRPr sz="800">
              <a:solidFill>
                <a:srgbClr val="000000"/>
              </a:solidFill>
            </a:endParaRPr>
          </a:p>
          <a:p>
            <a:pPr indent="-285750" lvl="1" marL="742950" rtl="0" algn="l">
              <a:spcBef>
                <a:spcPts val="360"/>
              </a:spcBef>
              <a:spcAft>
                <a:spcPts val="0"/>
              </a:spcAft>
              <a:buSzPts val="1440"/>
              <a:buChar char="•"/>
            </a:pPr>
            <a:r>
              <a:rPr lang="en-US" sz="1800">
                <a:solidFill>
                  <a:srgbClr val="000000"/>
                </a:solidFill>
              </a:rPr>
              <a:t>System Testing:</a:t>
            </a:r>
            <a:r>
              <a:rPr b="1" lang="en-US" sz="1800"/>
              <a:t> </a:t>
            </a:r>
            <a:r>
              <a:rPr lang="en-US" sz="1600"/>
              <a:t>We did </a:t>
            </a:r>
            <a:r>
              <a:rPr lang="en-US" sz="1600"/>
              <a:t>end-to-end tests, including a test to ensure user has access the UI, can query data with the UI, using the API to execute said query on the blockchain, then comparing results with the expected results.</a:t>
            </a:r>
            <a:endParaRPr sz="2400"/>
          </a:p>
        </p:txBody>
      </p:sp>
      <p:sp>
        <p:nvSpPr>
          <p:cNvPr id="201" name="Google Shape;201;p23"/>
          <p:cNvSpPr txBox="1"/>
          <p:nvPr>
            <p:ph idx="2" type="body"/>
          </p:nvPr>
        </p:nvSpPr>
        <p:spPr>
          <a:xfrm>
            <a:off x="6152550" y="4717050"/>
            <a:ext cx="2946900" cy="33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80"/>
              <a:buNone/>
            </a:pPr>
            <a:r>
              <a:rPr b="0" lang="en-US">
                <a:latin typeface="Open Sans"/>
                <a:ea typeface="Open Sans"/>
                <a:cs typeface="Open Sans"/>
                <a:sym typeface="Open Sans"/>
              </a:rPr>
              <a:t>Sdmay20-12: Project Testing</a:t>
            </a:r>
            <a:endParaRPr/>
          </a:p>
        </p:txBody>
      </p:sp>
      <p:sp>
        <p:nvSpPr>
          <p:cNvPr id="202" name="Google Shape;202;p23"/>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Anthony</a:t>
            </a:r>
            <a:endParaRPr/>
          </a:p>
        </p:txBody>
      </p:sp>
      <p:pic>
        <p:nvPicPr>
          <p:cNvPr id="203" name="Google Shape;203;p23"/>
          <p:cNvPicPr preferRelativeResize="0"/>
          <p:nvPr/>
        </p:nvPicPr>
        <p:blipFill rotWithShape="1">
          <a:blip r:embed="rId3">
            <a:alphaModFix/>
          </a:blip>
          <a:srcRect b="11790" l="0" r="0" t="4527"/>
          <a:stretch/>
        </p:blipFill>
        <p:spPr>
          <a:xfrm>
            <a:off x="7483410" y="0"/>
            <a:ext cx="1534290" cy="4552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Testing Process Continued</a:t>
            </a:r>
            <a:endParaRPr/>
          </a:p>
        </p:txBody>
      </p:sp>
      <p:sp>
        <p:nvSpPr>
          <p:cNvPr id="209" name="Google Shape;209;p24"/>
          <p:cNvSpPr txBox="1"/>
          <p:nvPr>
            <p:ph idx="1" type="body"/>
          </p:nvPr>
        </p:nvSpPr>
        <p:spPr>
          <a:xfrm>
            <a:off x="0" y="742950"/>
            <a:ext cx="9144000" cy="38100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Clr>
                <a:srgbClr val="000000"/>
              </a:buClr>
              <a:buSzPts val="1800"/>
              <a:buChar char="•"/>
            </a:pPr>
            <a:r>
              <a:rPr lang="en-US" sz="2200" u="sng">
                <a:solidFill>
                  <a:srgbClr val="000000"/>
                </a:solidFill>
              </a:rPr>
              <a:t>Non-functional Testing</a:t>
            </a:r>
            <a:endParaRPr sz="2800">
              <a:solidFill>
                <a:srgbClr val="000000"/>
              </a:solidFill>
            </a:endParaRPr>
          </a:p>
          <a:p>
            <a:pPr indent="-285750" lvl="1" marL="742950" rtl="0" algn="l">
              <a:spcBef>
                <a:spcPts val="400"/>
              </a:spcBef>
              <a:spcAft>
                <a:spcPts val="0"/>
              </a:spcAft>
              <a:buSzPts val="1600"/>
              <a:buChar char="•"/>
            </a:pPr>
            <a:r>
              <a:rPr lang="en-US" sz="2000">
                <a:solidFill>
                  <a:srgbClr val="000000"/>
                </a:solidFill>
              </a:rPr>
              <a:t>API:</a:t>
            </a:r>
            <a:r>
              <a:rPr b="1" lang="en-US" sz="2000"/>
              <a:t> </a:t>
            </a:r>
            <a:r>
              <a:rPr lang="en-US" sz="1800"/>
              <a:t>U</a:t>
            </a:r>
            <a:r>
              <a:rPr lang="en-US" sz="1800"/>
              <a:t>nit tests for query response times for each endpoint.</a:t>
            </a:r>
            <a:endParaRPr/>
          </a:p>
          <a:p>
            <a:pPr indent="-285750" lvl="1" marL="742950" rtl="0" algn="l">
              <a:spcBef>
                <a:spcPts val="400"/>
              </a:spcBef>
              <a:spcAft>
                <a:spcPts val="0"/>
              </a:spcAft>
              <a:buSzPts val="1600"/>
              <a:buChar char="•"/>
            </a:pPr>
            <a:r>
              <a:rPr lang="en-US" sz="2000">
                <a:solidFill>
                  <a:srgbClr val="000000"/>
                </a:solidFill>
              </a:rPr>
              <a:t>Blockchain:</a:t>
            </a:r>
            <a:r>
              <a:rPr b="1" lang="en-US" sz="2000"/>
              <a:t> </a:t>
            </a:r>
            <a:r>
              <a:rPr lang="en-US" sz="1700"/>
              <a:t>It’s </a:t>
            </a:r>
            <a:r>
              <a:rPr lang="en-US" sz="1700"/>
              <a:t>difficult. </a:t>
            </a:r>
            <a:endParaRPr sz="1700"/>
          </a:p>
          <a:p>
            <a:pPr indent="-238760" lvl="2" marL="1143000" rtl="0" algn="l">
              <a:spcBef>
                <a:spcPts val="400"/>
              </a:spcBef>
              <a:spcAft>
                <a:spcPts val="0"/>
              </a:spcAft>
              <a:buSzPts val="1600"/>
              <a:buChar char="•"/>
            </a:pPr>
            <a:r>
              <a:rPr lang="en-US" sz="1700"/>
              <a:t>Used HyperLedger Fabric CLI to test basic queries &amp; establishing a connection with the network. </a:t>
            </a:r>
            <a:endParaRPr sz="1700"/>
          </a:p>
          <a:p>
            <a:pPr indent="-238760" lvl="2" marL="1143000" rtl="0" algn="l">
              <a:spcBef>
                <a:spcPts val="400"/>
              </a:spcBef>
              <a:spcAft>
                <a:spcPts val="0"/>
              </a:spcAft>
              <a:buSzPts val="1600"/>
              <a:buChar char="•"/>
            </a:pPr>
            <a:r>
              <a:rPr lang="en-US" sz="1700"/>
              <a:t>We tested latency and throughput as well to get the correct configuration.</a:t>
            </a:r>
            <a:endParaRPr b="1" sz="1700"/>
          </a:p>
          <a:p>
            <a:pPr indent="-285750" lvl="1" marL="742950" rtl="0" algn="l">
              <a:spcBef>
                <a:spcPts val="400"/>
              </a:spcBef>
              <a:spcAft>
                <a:spcPts val="0"/>
              </a:spcAft>
              <a:buSzPts val="1600"/>
              <a:buChar char="•"/>
            </a:pPr>
            <a:r>
              <a:rPr lang="en-US" sz="2000">
                <a:solidFill>
                  <a:srgbClr val="000000"/>
                </a:solidFill>
              </a:rPr>
              <a:t>Smart Contract Layer:</a:t>
            </a:r>
            <a:r>
              <a:rPr b="1" lang="en-US" sz="2000"/>
              <a:t> </a:t>
            </a:r>
            <a:r>
              <a:rPr lang="en-US" sz="1700"/>
              <a:t>Used an </a:t>
            </a:r>
            <a:r>
              <a:rPr lang="en-US" sz="1700"/>
              <a:t>eslint rule to ensure that there is JSDoc for all controllers, models, functions, classes, etc.</a:t>
            </a:r>
            <a:endParaRPr sz="2500"/>
          </a:p>
          <a:p>
            <a:pPr indent="-285750" lvl="1" marL="742950" rtl="0" algn="l">
              <a:spcBef>
                <a:spcPts val="400"/>
              </a:spcBef>
              <a:spcAft>
                <a:spcPts val="0"/>
              </a:spcAft>
              <a:buSzPts val="1600"/>
              <a:buChar char="•"/>
            </a:pPr>
            <a:r>
              <a:rPr lang="en-US" sz="2000">
                <a:solidFill>
                  <a:srgbClr val="000000"/>
                </a:solidFill>
              </a:rPr>
              <a:t>UI:</a:t>
            </a:r>
            <a:r>
              <a:rPr b="1" lang="en-US" sz="1900"/>
              <a:t> </a:t>
            </a:r>
            <a:r>
              <a:rPr lang="en-US" sz="1700"/>
              <a:t>A</a:t>
            </a:r>
            <a:r>
              <a:rPr lang="en-US" sz="1700"/>
              <a:t>utomated acceptance tests in place that simulate loss of communication between the UI and API, and loss between blockchain and API.</a:t>
            </a:r>
            <a:endParaRPr sz="2500"/>
          </a:p>
        </p:txBody>
      </p:sp>
      <p:sp>
        <p:nvSpPr>
          <p:cNvPr id="210" name="Google Shape;210;p24"/>
          <p:cNvSpPr txBox="1"/>
          <p:nvPr>
            <p:ph idx="2" type="body"/>
          </p:nvPr>
        </p:nvSpPr>
        <p:spPr>
          <a:xfrm>
            <a:off x="6125775" y="4717050"/>
            <a:ext cx="2865900" cy="33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80"/>
              <a:buNone/>
            </a:pPr>
            <a:r>
              <a:rPr b="0" lang="en-US">
                <a:latin typeface="Open Sans"/>
                <a:ea typeface="Open Sans"/>
                <a:cs typeface="Open Sans"/>
                <a:sym typeface="Open Sans"/>
              </a:rPr>
              <a:t>Sdmay20-12: Project Testing</a:t>
            </a:r>
            <a:endParaRPr/>
          </a:p>
        </p:txBody>
      </p:sp>
      <p:sp>
        <p:nvSpPr>
          <p:cNvPr id="211" name="Google Shape;211;p24"/>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Anthony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0" y="0"/>
            <a:ext cx="9144000" cy="5143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5400"/>
              <a:t>Project Demonstration</a:t>
            </a:r>
            <a:endParaRPr/>
          </a:p>
        </p:txBody>
      </p:sp>
      <p:sp>
        <p:nvSpPr>
          <p:cNvPr id="217" name="Google Shape;217;p27"/>
          <p:cNvSpPr txBox="1"/>
          <p:nvPr>
            <p:ph idx="1" type="body"/>
          </p:nvPr>
        </p:nvSpPr>
        <p:spPr>
          <a:xfrm>
            <a:off x="5911450" y="4743450"/>
            <a:ext cx="2851500" cy="285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Demo</a:t>
            </a:r>
            <a:endParaRPr/>
          </a:p>
        </p:txBody>
      </p:sp>
      <p:sp>
        <p:nvSpPr>
          <p:cNvPr id="218" name="Google Shape;218;p27"/>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a:t>
            </a:r>
            <a:r>
              <a:rPr lang="en-US" sz="1600">
                <a:solidFill>
                  <a:schemeClr val="lt1"/>
                </a:solidFill>
                <a:latin typeface="Open Sans"/>
                <a:ea typeface="Open Sans"/>
                <a:cs typeface="Open Sans"/>
                <a:sym typeface="Open Sans"/>
                <a:extLst>
                  <a:ext uri="http://customooxmlschemas.google.com/">
                    <go:slidesCustomData xmlns:go="http://customooxmlschemas.google.com/" textRoundtripDataId="27"/>
                  </a:ext>
                </a:extLst>
              </a:rPr>
              <a:t>Katie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g74d93c1f94_0_8"/>
          <p:cNvSpPr txBox="1"/>
          <p:nvPr>
            <p:ph idx="2" type="body"/>
          </p:nvPr>
        </p:nvSpPr>
        <p:spPr>
          <a:xfrm>
            <a:off x="5925750" y="4717050"/>
            <a:ext cx="30657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De</a:t>
            </a:r>
            <a:r>
              <a:rPr b="0" lang="en-US"/>
              <a:t>mo</a:t>
            </a:r>
            <a:endParaRPr/>
          </a:p>
        </p:txBody>
      </p:sp>
      <p:sp>
        <p:nvSpPr>
          <p:cNvPr id="224" name="Google Shape;224;g74d93c1f94_0_8"/>
          <p:cNvSpPr txBox="1"/>
          <p:nvPr/>
        </p:nvSpPr>
        <p:spPr>
          <a:xfrm>
            <a:off x="3276600" y="4717048"/>
            <a:ext cx="34290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Katie</a:t>
            </a:r>
            <a:endParaRPr/>
          </a:p>
        </p:txBody>
      </p:sp>
      <p:pic>
        <p:nvPicPr>
          <p:cNvPr id="225" name="Google Shape;225;g74d93c1f94_0_8" title="ui demo.mp4">
            <a:hlinkClick r:id="rId3"/>
          </p:cNvPr>
          <p:cNvPicPr preferRelativeResize="0"/>
          <p:nvPr/>
        </p:nvPicPr>
        <p:blipFill>
          <a:blip r:embed="rId4">
            <a:alphaModFix/>
          </a:blip>
          <a:stretch>
            <a:fillRect/>
          </a:stretch>
        </p:blipFill>
        <p:spPr>
          <a:xfrm>
            <a:off x="-1" y="0"/>
            <a:ext cx="914399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4"/>
          <p:cNvSpPr txBox="1"/>
          <p:nvPr>
            <p:ph type="title"/>
          </p:nvPr>
        </p:nvSpPr>
        <p:spPr>
          <a:xfrm>
            <a:off x="0" y="0"/>
            <a:ext cx="9144000" cy="971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u="sng"/>
              <a:t>Concerns With Energy Delivery Systems:</a:t>
            </a:r>
            <a:endParaRPr sz="3100"/>
          </a:p>
        </p:txBody>
      </p:sp>
      <p:sp>
        <p:nvSpPr>
          <p:cNvPr id="80" name="Google Shape;80;p4"/>
          <p:cNvSpPr txBox="1"/>
          <p:nvPr>
            <p:ph idx="1" type="body"/>
          </p:nvPr>
        </p:nvSpPr>
        <p:spPr>
          <a:xfrm>
            <a:off x="0" y="781050"/>
            <a:ext cx="9144000" cy="3753600"/>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Clr>
                <a:srgbClr val="000000"/>
              </a:buClr>
              <a:buSzPts val="1720"/>
              <a:buChar char="•"/>
            </a:pPr>
            <a:r>
              <a:rPr lang="en-US" sz="2200">
                <a:solidFill>
                  <a:srgbClr val="000000"/>
                </a:solidFill>
              </a:rPr>
              <a:t>Current Systems Have Flaws:</a:t>
            </a:r>
            <a:endParaRPr sz="2400">
              <a:solidFill>
                <a:srgbClr val="000000"/>
              </a:solidFill>
            </a:endParaRPr>
          </a:p>
          <a:p>
            <a:pPr indent="-308610" lvl="1" marL="742950" rtl="0" algn="l">
              <a:spcBef>
                <a:spcPts val="360"/>
              </a:spcBef>
              <a:spcAft>
                <a:spcPts val="0"/>
              </a:spcAft>
              <a:buSzPts val="1800"/>
              <a:buChar char="•"/>
            </a:pPr>
            <a:r>
              <a:rPr lang="en-US" sz="1800"/>
              <a:t>Uses public internet infrastructure</a:t>
            </a:r>
            <a:endParaRPr sz="1800"/>
          </a:p>
          <a:p>
            <a:pPr indent="-308610" lvl="1" marL="742950" rtl="0" algn="l">
              <a:spcBef>
                <a:spcPts val="360"/>
              </a:spcBef>
              <a:spcAft>
                <a:spcPts val="0"/>
              </a:spcAft>
              <a:buSzPts val="1800"/>
              <a:buChar char="•"/>
            </a:pPr>
            <a:r>
              <a:rPr lang="en-US" sz="1800"/>
              <a:t>Single point of failure</a:t>
            </a:r>
            <a:r>
              <a:rPr lang="en-US" sz="1800"/>
              <a:t> </a:t>
            </a:r>
            <a:endParaRPr sz="1800"/>
          </a:p>
          <a:p>
            <a:pPr indent="-308610" lvl="1" marL="742950" rtl="0" algn="l">
              <a:spcBef>
                <a:spcPts val="360"/>
              </a:spcBef>
              <a:spcAft>
                <a:spcPts val="0"/>
              </a:spcAft>
              <a:buSzPts val="1800"/>
              <a:buChar char="•"/>
            </a:pPr>
            <a:r>
              <a:rPr lang="en-US" sz="1800"/>
              <a:t>They’re</a:t>
            </a:r>
            <a:r>
              <a:rPr lang="en-US" sz="1800"/>
              <a:t> susceptible to attacks</a:t>
            </a:r>
            <a:endParaRPr sz="1800"/>
          </a:p>
          <a:p>
            <a:pPr indent="-330200" lvl="0" marL="342900" rtl="0" algn="l">
              <a:spcBef>
                <a:spcPts val="480"/>
              </a:spcBef>
              <a:spcAft>
                <a:spcPts val="0"/>
              </a:spcAft>
              <a:buClr>
                <a:srgbClr val="000000"/>
              </a:buClr>
              <a:buSzPts val="1720"/>
              <a:buChar char="•"/>
            </a:pPr>
            <a:r>
              <a:rPr lang="en-US" sz="2200">
                <a:solidFill>
                  <a:srgbClr val="000000"/>
                </a:solidFill>
              </a:rPr>
              <a:t>Our Client Hypothesizes Blockchain Can </a:t>
            </a:r>
            <a:r>
              <a:rPr lang="en-US" sz="2200">
                <a:solidFill>
                  <a:srgbClr val="000000"/>
                </a:solidFill>
              </a:rPr>
              <a:t>Strengthen</a:t>
            </a:r>
            <a:r>
              <a:rPr lang="en-US" sz="2200">
                <a:solidFill>
                  <a:srgbClr val="000000"/>
                </a:solidFill>
              </a:rPr>
              <a:t> Systems:</a:t>
            </a:r>
            <a:endParaRPr sz="1800">
              <a:solidFill>
                <a:srgbClr val="000000"/>
              </a:solidFill>
            </a:endParaRPr>
          </a:p>
          <a:p>
            <a:pPr indent="-285750" lvl="1" marL="742950" rtl="0" algn="l">
              <a:spcBef>
                <a:spcPts val="360"/>
              </a:spcBef>
              <a:spcAft>
                <a:spcPts val="0"/>
              </a:spcAft>
              <a:buSzPts val="1440"/>
              <a:buChar char="•"/>
            </a:pPr>
            <a:r>
              <a:rPr lang="en-US" sz="1800"/>
              <a:t>A</a:t>
            </a:r>
            <a:r>
              <a:rPr lang="en-US" sz="1800"/>
              <a:t>llows creation of a private &amp; permissioned network</a:t>
            </a:r>
            <a:endParaRPr sz="1800"/>
          </a:p>
          <a:p>
            <a:pPr indent="-285750" lvl="1" marL="742950" rtl="0" algn="l">
              <a:spcBef>
                <a:spcPts val="360"/>
              </a:spcBef>
              <a:spcAft>
                <a:spcPts val="0"/>
              </a:spcAft>
              <a:buSzPts val="1440"/>
              <a:buChar char="•"/>
            </a:pPr>
            <a:r>
              <a:rPr lang="en-US" sz="1800"/>
              <a:t>Blockchains are hosted over several nodes</a:t>
            </a:r>
            <a:endParaRPr sz="1800"/>
          </a:p>
          <a:p>
            <a:pPr indent="-368300" lvl="0" marL="342900" rtl="0" algn="l">
              <a:spcBef>
                <a:spcPts val="360"/>
              </a:spcBef>
              <a:spcAft>
                <a:spcPts val="0"/>
              </a:spcAft>
              <a:buClr>
                <a:srgbClr val="000000"/>
              </a:buClr>
              <a:buSzPts val="1840"/>
              <a:buChar char="•"/>
            </a:pPr>
            <a:r>
              <a:rPr lang="en-US" sz="2200">
                <a:solidFill>
                  <a:srgbClr val="000000"/>
                </a:solidFill>
              </a:rPr>
              <a:t>Our client wants research on how to develop a blockchain &amp; it’s performance</a:t>
            </a:r>
            <a:endParaRPr sz="2200">
              <a:solidFill>
                <a:srgbClr val="000000"/>
              </a:solidFill>
            </a:endParaRPr>
          </a:p>
          <a:p>
            <a:pPr indent="-285750" lvl="1" marL="742950" rtl="0" algn="l">
              <a:spcBef>
                <a:spcPts val="360"/>
              </a:spcBef>
              <a:spcAft>
                <a:spcPts val="0"/>
              </a:spcAft>
              <a:buClr>
                <a:srgbClr val="666666"/>
              </a:buClr>
              <a:buSzPts val="1440"/>
              <a:buChar char="•"/>
            </a:pPr>
            <a:r>
              <a:rPr lang="en-US" sz="1800">
                <a:solidFill>
                  <a:srgbClr val="666666"/>
                </a:solidFill>
              </a:rPr>
              <a:t>I</a:t>
            </a:r>
            <a:r>
              <a:rPr lang="en-US" sz="1800">
                <a:solidFill>
                  <a:srgbClr val="666666"/>
                </a:solidFill>
              </a:rPr>
              <a:t>t could be wrong or possibly add more problems than it solves.</a:t>
            </a:r>
            <a:endParaRPr sz="1800">
              <a:solidFill>
                <a:srgbClr val="666666"/>
              </a:solidFill>
            </a:endParaRPr>
          </a:p>
        </p:txBody>
      </p:sp>
      <p:sp>
        <p:nvSpPr>
          <p:cNvPr id="81" name="Google Shape;81;p4"/>
          <p:cNvSpPr txBox="1"/>
          <p:nvPr>
            <p:ph idx="2" type="body"/>
          </p:nvPr>
        </p:nvSpPr>
        <p:spPr>
          <a:xfrm>
            <a:off x="6011475" y="4717050"/>
            <a:ext cx="29802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Plan</a:t>
            </a:r>
            <a:endParaRPr/>
          </a:p>
        </p:txBody>
      </p:sp>
      <p:sp>
        <p:nvSpPr>
          <p:cNvPr id="82" name="Google Shape;82;p4"/>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extLst>
                  <a:ext uri="http://customooxmlschemas.google.com/">
                    <go:slidesCustomData xmlns:go="http://customooxmlschemas.google.com/" textRoundtripDataId="1"/>
                  </a:ext>
                </a:extLst>
              </a:rPr>
              <a:t>Narrated By: Dakota</a:t>
            </a:r>
            <a:endParaRPr/>
          </a:p>
        </p:txBody>
      </p:sp>
      <p:pic>
        <p:nvPicPr>
          <p:cNvPr id="83" name="Google Shape;83;p4"/>
          <p:cNvPicPr preferRelativeResize="0"/>
          <p:nvPr/>
        </p:nvPicPr>
        <p:blipFill>
          <a:blip r:embed="rId3">
            <a:alphaModFix/>
          </a:blip>
          <a:stretch>
            <a:fillRect/>
          </a:stretch>
        </p:blipFill>
        <p:spPr>
          <a:xfrm>
            <a:off x="6705600" y="0"/>
            <a:ext cx="2386050" cy="2131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g52e82eb347_0_39"/>
          <p:cNvSpPr txBox="1"/>
          <p:nvPr>
            <p:ph type="title"/>
          </p:nvPr>
        </p:nvSpPr>
        <p:spPr>
          <a:xfrm>
            <a:off x="457200" y="114300"/>
            <a:ext cx="77724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52e82eb347_0_39"/>
          <p:cNvSpPr txBox="1"/>
          <p:nvPr>
            <p:ph idx="1" type="body"/>
          </p:nvPr>
        </p:nvSpPr>
        <p:spPr>
          <a:xfrm>
            <a:off x="838200" y="800100"/>
            <a:ext cx="76200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3" name="Google Shape;233;g52e82eb347_0_39"/>
          <p:cNvSpPr txBox="1"/>
          <p:nvPr>
            <p:ph idx="2" type="body"/>
          </p:nvPr>
        </p:nvSpPr>
        <p:spPr>
          <a:xfrm>
            <a:off x="6324600" y="4743450"/>
            <a:ext cx="2438400" cy="285900"/>
          </a:xfrm>
          <a:prstGeom prst="rect">
            <a:avLst/>
          </a:prstGeom>
        </p:spPr>
        <p:txBody>
          <a:bodyPr anchorCtr="0" anchor="t" bIns="45700" lIns="91425" spcFirstLastPara="1" rIns="91425" wrap="square" tIns="45700">
            <a:noAutofit/>
          </a:bodyPr>
          <a:lstStyle/>
          <a:p>
            <a:pPr indent="0" lvl="0" marL="0" rtl="0" algn="r">
              <a:spcBef>
                <a:spcPts val="320"/>
              </a:spcBef>
              <a:spcAft>
                <a:spcPts val="0"/>
              </a:spcAft>
              <a:buNone/>
            </a:pPr>
            <a:r>
              <a:t/>
            </a:r>
            <a:endParaRPr/>
          </a:p>
        </p:txBody>
      </p:sp>
      <p:pic>
        <p:nvPicPr>
          <p:cNvPr id="234" name="Google Shape;234;g52e82eb347_0_39" title="demo_pubsub_testing_tool_no_aggregation.mp4">
            <a:hlinkClick r:id="rId3"/>
          </p:cNvPr>
          <p:cNvPicPr preferRelativeResize="0"/>
          <p:nvPr/>
        </p:nvPicPr>
        <p:blipFill>
          <a:blip r:embed="rId4">
            <a:alphaModFix/>
          </a:blip>
          <a:stretch>
            <a:fillRect/>
          </a:stretch>
        </p:blipFill>
        <p:spPr>
          <a:xfrm>
            <a:off x="0" y="0"/>
            <a:ext cx="9144000" cy="502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6"/>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What We Learned</a:t>
            </a:r>
            <a:endParaRPr/>
          </a:p>
        </p:txBody>
      </p:sp>
      <p:sp>
        <p:nvSpPr>
          <p:cNvPr id="240" name="Google Shape;240;p26"/>
          <p:cNvSpPr txBox="1"/>
          <p:nvPr>
            <p:ph idx="1" type="body"/>
          </p:nvPr>
        </p:nvSpPr>
        <p:spPr>
          <a:xfrm>
            <a:off x="0" y="742950"/>
            <a:ext cx="6276900" cy="3810000"/>
          </a:xfrm>
          <a:prstGeom prst="rect">
            <a:avLst/>
          </a:prstGeom>
          <a:noFill/>
          <a:ln>
            <a:noFill/>
          </a:ln>
        </p:spPr>
        <p:txBody>
          <a:bodyPr anchorCtr="0" anchor="t" bIns="45700" lIns="91425" spcFirstLastPara="1" rIns="91425" wrap="square" tIns="45700">
            <a:noAutofit/>
          </a:bodyPr>
          <a:lstStyle/>
          <a:p>
            <a:pPr indent="-353060" lvl="0" marL="342900" rtl="0" algn="l">
              <a:spcBef>
                <a:spcPts val="0"/>
              </a:spcBef>
              <a:spcAft>
                <a:spcPts val="0"/>
              </a:spcAft>
              <a:buClr>
                <a:srgbClr val="000000"/>
              </a:buClr>
              <a:buSzPts val="1600"/>
              <a:buChar char="•"/>
            </a:pPr>
            <a:r>
              <a:rPr lang="en-US" sz="2000">
                <a:solidFill>
                  <a:srgbClr val="000000"/>
                </a:solidFill>
              </a:rPr>
              <a:t>Initially handling recording 0.4metrics/second</a:t>
            </a:r>
            <a:endParaRPr sz="2000">
              <a:solidFill>
                <a:srgbClr val="000000"/>
              </a:solidFill>
            </a:endParaRPr>
          </a:p>
          <a:p>
            <a:pPr indent="0" lvl="0" marL="342900" rtl="0" algn="l">
              <a:spcBef>
                <a:spcPts val="0"/>
              </a:spcBef>
              <a:spcAft>
                <a:spcPts val="0"/>
              </a:spcAft>
              <a:buNone/>
            </a:pPr>
            <a:r>
              <a:t/>
            </a:r>
            <a:endParaRPr sz="2000">
              <a:solidFill>
                <a:srgbClr val="000000"/>
              </a:solidFill>
            </a:endParaRPr>
          </a:p>
          <a:p>
            <a:pPr indent="-353060" lvl="0" marL="342900" rtl="0" algn="l">
              <a:spcBef>
                <a:spcPts val="0"/>
              </a:spcBef>
              <a:spcAft>
                <a:spcPts val="0"/>
              </a:spcAft>
              <a:buClr>
                <a:srgbClr val="000000"/>
              </a:buClr>
              <a:buSzPts val="1600"/>
              <a:buChar char="•"/>
            </a:pPr>
            <a:r>
              <a:rPr lang="en-US" sz="2000">
                <a:solidFill>
                  <a:srgbClr val="000000"/>
                </a:solidFill>
              </a:rPr>
              <a:t>Adjusting blockchain network configuration landed us a final rate of 3m/s</a:t>
            </a:r>
            <a:endParaRPr sz="2000">
              <a:solidFill>
                <a:srgbClr val="000000"/>
              </a:solidFill>
            </a:endParaRPr>
          </a:p>
          <a:p>
            <a:pPr indent="0" lvl="0" marL="342900" rtl="0" algn="l">
              <a:spcBef>
                <a:spcPts val="0"/>
              </a:spcBef>
              <a:spcAft>
                <a:spcPts val="0"/>
              </a:spcAft>
              <a:buNone/>
            </a:pPr>
            <a:r>
              <a:t/>
            </a:r>
            <a:endParaRPr sz="2000">
              <a:solidFill>
                <a:srgbClr val="000000"/>
              </a:solidFill>
            </a:endParaRPr>
          </a:p>
          <a:p>
            <a:pPr indent="-342900" lvl="0" marL="342900" rtl="0" algn="l">
              <a:spcBef>
                <a:spcPts val="0"/>
              </a:spcBef>
              <a:spcAft>
                <a:spcPts val="0"/>
              </a:spcAft>
              <a:buClr>
                <a:srgbClr val="000000"/>
              </a:buClr>
              <a:buSzPts val="1600"/>
              <a:buChar char="•"/>
            </a:pPr>
            <a:r>
              <a:rPr lang="en-US" sz="2000">
                <a:solidFill>
                  <a:srgbClr val="000000"/>
                </a:solidFill>
              </a:rPr>
              <a:t>The goal: record 60m/s on 3 different organizations, concurrently. </a:t>
            </a:r>
            <a:endParaRPr sz="2000">
              <a:solidFill>
                <a:srgbClr val="000000"/>
              </a:solidFill>
            </a:endParaRPr>
          </a:p>
          <a:p>
            <a:pPr indent="0" lvl="0" marL="342900" rtl="0" algn="l">
              <a:spcBef>
                <a:spcPts val="0"/>
              </a:spcBef>
              <a:spcAft>
                <a:spcPts val="0"/>
              </a:spcAft>
              <a:buNone/>
            </a:pPr>
            <a:r>
              <a:t/>
            </a:r>
            <a:endParaRPr sz="2000">
              <a:solidFill>
                <a:srgbClr val="000000"/>
              </a:solidFill>
            </a:endParaRPr>
          </a:p>
          <a:p>
            <a:pPr indent="-342900" lvl="0" marL="342900" rtl="0" algn="l">
              <a:spcBef>
                <a:spcPts val="0"/>
              </a:spcBef>
              <a:spcAft>
                <a:spcPts val="0"/>
              </a:spcAft>
              <a:buClr>
                <a:srgbClr val="000000"/>
              </a:buClr>
              <a:buSzPts val="1600"/>
              <a:buChar char="•"/>
            </a:pPr>
            <a:r>
              <a:rPr lang="en-US" sz="2000">
                <a:solidFill>
                  <a:srgbClr val="000000"/>
                </a:solidFill>
              </a:rPr>
              <a:t>We modified chaincode &amp; system publishing to the network to send 1 request/second, each request containing 60 metrics.</a:t>
            </a:r>
            <a:endParaRPr sz="2000">
              <a:solidFill>
                <a:srgbClr val="000000"/>
              </a:solidFill>
            </a:endParaRPr>
          </a:p>
        </p:txBody>
      </p:sp>
      <p:sp>
        <p:nvSpPr>
          <p:cNvPr id="241" name="Google Shape;241;p26"/>
          <p:cNvSpPr txBox="1"/>
          <p:nvPr>
            <p:ph idx="2" type="body"/>
          </p:nvPr>
        </p:nvSpPr>
        <p:spPr>
          <a:xfrm>
            <a:off x="5871150" y="4717050"/>
            <a:ext cx="31203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a:t>
            </a:r>
            <a:r>
              <a:rPr b="0" lang="en-US"/>
              <a:t>Project Testing</a:t>
            </a:r>
            <a:endParaRPr/>
          </a:p>
        </p:txBody>
      </p:sp>
      <p:sp>
        <p:nvSpPr>
          <p:cNvPr id="242" name="Google Shape;242;p26"/>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Steven</a:t>
            </a:r>
            <a:endParaRPr/>
          </a:p>
        </p:txBody>
      </p:sp>
      <p:pic>
        <p:nvPicPr>
          <p:cNvPr id="243" name="Google Shape;243;p26"/>
          <p:cNvPicPr preferRelativeResize="0"/>
          <p:nvPr/>
        </p:nvPicPr>
        <p:blipFill>
          <a:blip r:embed="rId3">
            <a:alphaModFix/>
          </a:blip>
          <a:stretch>
            <a:fillRect/>
          </a:stretch>
        </p:blipFill>
        <p:spPr>
          <a:xfrm>
            <a:off x="6457400" y="971550"/>
            <a:ext cx="2686601" cy="26866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g7fe8578d32_0_0"/>
          <p:cNvSpPr txBox="1"/>
          <p:nvPr>
            <p:ph type="title"/>
          </p:nvPr>
        </p:nvSpPr>
        <p:spPr>
          <a:xfrm>
            <a:off x="0" y="0"/>
            <a:ext cx="91440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u="sng">
                <a:extLst>
                  <a:ext uri="http://customooxmlschemas.google.com/">
                    <go:slidesCustomData xmlns:go="http://customooxmlschemas.google.com/" textRoundtripDataId="28"/>
                  </a:ext>
                </a:extLst>
              </a:rPr>
              <a:t>Engineering Standards and Design Practices</a:t>
            </a:r>
            <a:endParaRPr sz="3400" u="sng"/>
          </a:p>
        </p:txBody>
      </p:sp>
      <p:sp>
        <p:nvSpPr>
          <p:cNvPr id="250" name="Google Shape;250;g7fe8578d32_0_0"/>
          <p:cNvSpPr txBox="1"/>
          <p:nvPr>
            <p:ph idx="1" type="body"/>
          </p:nvPr>
        </p:nvSpPr>
        <p:spPr>
          <a:xfrm>
            <a:off x="0" y="800100"/>
            <a:ext cx="5064600" cy="3709500"/>
          </a:xfrm>
          <a:prstGeom prst="rect">
            <a:avLst/>
          </a:prstGeom>
        </p:spPr>
        <p:txBody>
          <a:bodyPr anchorCtr="0" anchor="t" bIns="45700" lIns="91425" spcFirstLastPara="1" rIns="91425" wrap="square" tIns="45700">
            <a:noAutofit/>
          </a:bodyPr>
          <a:lstStyle/>
          <a:p>
            <a:pPr indent="-281940" lvl="0" marL="457200" rtl="0" algn="l">
              <a:spcBef>
                <a:spcPts val="360"/>
              </a:spcBef>
              <a:spcAft>
                <a:spcPts val="0"/>
              </a:spcAft>
              <a:buClr>
                <a:srgbClr val="000000"/>
              </a:buClr>
              <a:buSzPts val="840"/>
              <a:buChar char="•"/>
            </a:pPr>
            <a:r>
              <a:rPr lang="en-US" sz="2000">
                <a:solidFill>
                  <a:srgbClr val="000000"/>
                </a:solidFill>
              </a:rPr>
              <a:t>Agile Software Development</a:t>
            </a:r>
            <a:endParaRPr sz="2000">
              <a:solidFill>
                <a:srgbClr val="000000"/>
              </a:solidFill>
            </a:endParaRPr>
          </a:p>
          <a:p>
            <a:pPr indent="0" lvl="0" marL="457200" rtl="0" algn="l">
              <a:spcBef>
                <a:spcPts val="360"/>
              </a:spcBef>
              <a:spcAft>
                <a:spcPts val="0"/>
              </a:spcAft>
              <a:buNone/>
            </a:pPr>
            <a:r>
              <a:t/>
            </a:r>
            <a:endParaRPr sz="1400">
              <a:solidFill>
                <a:srgbClr val="000000"/>
              </a:solidFill>
            </a:endParaRPr>
          </a:p>
          <a:p>
            <a:pPr indent="-281940" lvl="0" marL="457200" rtl="0" algn="l">
              <a:spcBef>
                <a:spcPts val="360"/>
              </a:spcBef>
              <a:spcAft>
                <a:spcPts val="0"/>
              </a:spcAft>
              <a:buClr>
                <a:srgbClr val="000000"/>
              </a:buClr>
              <a:buSzPts val="840"/>
              <a:buChar char="•"/>
            </a:pPr>
            <a:r>
              <a:rPr lang="en-US" sz="2000">
                <a:solidFill>
                  <a:srgbClr val="000000"/>
                </a:solidFill>
              </a:rPr>
              <a:t>Test-driven Development</a:t>
            </a:r>
            <a:endParaRPr sz="2000">
              <a:solidFill>
                <a:srgbClr val="000000"/>
              </a:solidFill>
            </a:endParaRPr>
          </a:p>
          <a:p>
            <a:pPr indent="0" lvl="0" marL="457200" rtl="0" algn="l">
              <a:spcBef>
                <a:spcPts val="360"/>
              </a:spcBef>
              <a:spcAft>
                <a:spcPts val="0"/>
              </a:spcAft>
              <a:buNone/>
            </a:pPr>
            <a:r>
              <a:t/>
            </a:r>
            <a:endParaRPr sz="1400">
              <a:solidFill>
                <a:srgbClr val="000000"/>
              </a:solidFill>
            </a:endParaRPr>
          </a:p>
          <a:p>
            <a:pPr indent="-281940" lvl="0" marL="457200" rtl="0" algn="l">
              <a:spcBef>
                <a:spcPts val="360"/>
              </a:spcBef>
              <a:spcAft>
                <a:spcPts val="0"/>
              </a:spcAft>
              <a:buClr>
                <a:srgbClr val="000000"/>
              </a:buClr>
              <a:buSzPts val="840"/>
              <a:buChar char="•"/>
            </a:pPr>
            <a:r>
              <a:rPr lang="en-US" sz="2000">
                <a:solidFill>
                  <a:srgbClr val="000000"/>
                </a:solidFill>
              </a:rPr>
              <a:t>Continuous Integration &amp; Deploymen</a:t>
            </a:r>
            <a:r>
              <a:rPr lang="en-US" sz="2000">
                <a:solidFill>
                  <a:srgbClr val="000000"/>
                </a:solidFill>
              </a:rPr>
              <a:t>t</a:t>
            </a:r>
            <a:endParaRPr sz="2000">
              <a:solidFill>
                <a:srgbClr val="000000"/>
              </a:solidFill>
            </a:endParaRPr>
          </a:p>
          <a:p>
            <a:pPr indent="0" lvl="0" marL="457200" rtl="0" algn="l">
              <a:spcBef>
                <a:spcPts val="360"/>
              </a:spcBef>
              <a:spcAft>
                <a:spcPts val="0"/>
              </a:spcAft>
              <a:buNone/>
            </a:pPr>
            <a:r>
              <a:t/>
            </a:r>
            <a:endParaRPr sz="1400">
              <a:solidFill>
                <a:srgbClr val="000000"/>
              </a:solidFill>
            </a:endParaRPr>
          </a:p>
          <a:p>
            <a:pPr indent="-281940" lvl="0" marL="457200" rtl="0" algn="l">
              <a:spcBef>
                <a:spcPts val="360"/>
              </a:spcBef>
              <a:spcAft>
                <a:spcPts val="0"/>
              </a:spcAft>
              <a:buClr>
                <a:srgbClr val="000000"/>
              </a:buClr>
              <a:buSzPts val="840"/>
              <a:buChar char="•"/>
            </a:pPr>
            <a:r>
              <a:rPr lang="en-US" sz="2000">
                <a:solidFill>
                  <a:srgbClr val="000000"/>
                </a:solidFill>
              </a:rPr>
              <a:t>Peer Reviews</a:t>
            </a:r>
            <a:endParaRPr sz="2000">
              <a:solidFill>
                <a:srgbClr val="000000"/>
              </a:solidFill>
            </a:endParaRPr>
          </a:p>
          <a:p>
            <a:pPr indent="0" lvl="0" marL="457200" rtl="0" algn="l">
              <a:spcBef>
                <a:spcPts val="360"/>
              </a:spcBef>
              <a:spcAft>
                <a:spcPts val="0"/>
              </a:spcAft>
              <a:buNone/>
            </a:pPr>
            <a:r>
              <a:t/>
            </a:r>
            <a:endParaRPr sz="1400">
              <a:solidFill>
                <a:srgbClr val="000000"/>
              </a:solidFill>
            </a:endParaRPr>
          </a:p>
          <a:p>
            <a:pPr indent="-281940" lvl="0" marL="457200" rtl="0" algn="l">
              <a:spcBef>
                <a:spcPts val="360"/>
              </a:spcBef>
              <a:spcAft>
                <a:spcPts val="0"/>
              </a:spcAft>
              <a:buClr>
                <a:srgbClr val="000000"/>
              </a:buClr>
              <a:buSzPts val="840"/>
              <a:buChar char="•"/>
            </a:pPr>
            <a:r>
              <a:rPr lang="en-US" sz="2000">
                <a:solidFill>
                  <a:srgbClr val="000000"/>
                </a:solidFill>
              </a:rPr>
              <a:t>NASPInet </a:t>
            </a:r>
            <a:r>
              <a:rPr lang="en-US" sz="2000">
                <a:solidFill>
                  <a:schemeClr val="dk1"/>
                </a:solidFill>
              </a:rPr>
              <a:t>Standard</a:t>
            </a:r>
            <a:endParaRPr sz="2000">
              <a:solidFill>
                <a:srgbClr val="000000"/>
              </a:solidFill>
            </a:endParaRPr>
          </a:p>
          <a:p>
            <a:pPr indent="0" lvl="0" marL="457200" rtl="0" algn="l">
              <a:spcBef>
                <a:spcPts val="360"/>
              </a:spcBef>
              <a:spcAft>
                <a:spcPts val="0"/>
              </a:spcAft>
              <a:buNone/>
            </a:pPr>
            <a:r>
              <a:t/>
            </a:r>
            <a:endParaRPr sz="1400">
              <a:solidFill>
                <a:srgbClr val="000000"/>
              </a:solidFill>
            </a:endParaRPr>
          </a:p>
          <a:p>
            <a:pPr indent="-281940" lvl="0" marL="457200" rtl="0" algn="l">
              <a:spcBef>
                <a:spcPts val="360"/>
              </a:spcBef>
              <a:spcAft>
                <a:spcPts val="0"/>
              </a:spcAft>
              <a:buClr>
                <a:srgbClr val="000000"/>
              </a:buClr>
              <a:buSzPts val="840"/>
              <a:buChar char="•"/>
            </a:pPr>
            <a:r>
              <a:rPr lang="en-US" sz="2000">
                <a:solidFill>
                  <a:srgbClr val="000000"/>
                </a:solidFill>
              </a:rPr>
              <a:t>IEEE-C37.118-2005</a:t>
            </a:r>
            <a:endParaRPr sz="2000">
              <a:solidFill>
                <a:srgbClr val="000000"/>
              </a:solidFill>
            </a:endParaRPr>
          </a:p>
          <a:p>
            <a:pPr indent="0" lvl="0" marL="457200" rtl="0" algn="l">
              <a:spcBef>
                <a:spcPts val="360"/>
              </a:spcBef>
              <a:spcAft>
                <a:spcPts val="0"/>
              </a:spcAft>
              <a:buNone/>
            </a:pPr>
            <a:r>
              <a:t/>
            </a:r>
            <a:endParaRPr sz="1400">
              <a:solidFill>
                <a:srgbClr val="000000"/>
              </a:solidFill>
            </a:endParaRPr>
          </a:p>
        </p:txBody>
      </p:sp>
      <p:sp>
        <p:nvSpPr>
          <p:cNvPr id="251" name="Google Shape;251;g7fe8578d32_0_0"/>
          <p:cNvSpPr txBox="1"/>
          <p:nvPr>
            <p:ph idx="2" type="body"/>
          </p:nvPr>
        </p:nvSpPr>
        <p:spPr>
          <a:xfrm>
            <a:off x="5412275" y="4730950"/>
            <a:ext cx="3611100" cy="285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80"/>
              <a:buFont typeface="Arial"/>
              <a:buNone/>
            </a:pPr>
            <a:r>
              <a:rPr b="0" lang="en-US"/>
              <a:t>Sdmay20-12: Standards &amp; Practices</a:t>
            </a:r>
            <a:endParaRPr/>
          </a:p>
          <a:p>
            <a:pPr indent="0" lvl="0" marL="0" rtl="0" algn="r">
              <a:spcBef>
                <a:spcPts val="320"/>
              </a:spcBef>
              <a:spcAft>
                <a:spcPts val="0"/>
              </a:spcAft>
              <a:buNone/>
            </a:pPr>
            <a:r>
              <a:t/>
            </a:r>
            <a:endParaRPr/>
          </a:p>
        </p:txBody>
      </p:sp>
      <p:sp>
        <p:nvSpPr>
          <p:cNvPr id="252" name="Google Shape;252;g7fe8578d32_0_0"/>
          <p:cNvSpPr txBox="1"/>
          <p:nvPr/>
        </p:nvSpPr>
        <p:spPr>
          <a:xfrm>
            <a:off x="3276600" y="4717048"/>
            <a:ext cx="34290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Jacob</a:t>
            </a:r>
            <a:endParaRPr/>
          </a:p>
        </p:txBody>
      </p:sp>
      <p:pic>
        <p:nvPicPr>
          <p:cNvPr id="253" name="Google Shape;253;g7fe8578d32_0_0"/>
          <p:cNvPicPr preferRelativeResize="0"/>
          <p:nvPr/>
        </p:nvPicPr>
        <p:blipFill>
          <a:blip r:embed="rId3">
            <a:alphaModFix/>
          </a:blip>
          <a:stretch>
            <a:fillRect/>
          </a:stretch>
        </p:blipFill>
        <p:spPr>
          <a:xfrm>
            <a:off x="5064600" y="2667375"/>
            <a:ext cx="1085275" cy="1447025"/>
          </a:xfrm>
          <a:prstGeom prst="rect">
            <a:avLst/>
          </a:prstGeom>
          <a:noFill/>
          <a:ln>
            <a:noFill/>
          </a:ln>
        </p:spPr>
      </p:pic>
      <p:pic>
        <p:nvPicPr>
          <p:cNvPr id="254" name="Google Shape;254;g7fe8578d32_0_0"/>
          <p:cNvPicPr preferRelativeResize="0"/>
          <p:nvPr/>
        </p:nvPicPr>
        <p:blipFill rotWithShape="1">
          <a:blip r:embed="rId4">
            <a:alphaModFix/>
          </a:blip>
          <a:srcRect b="21129" l="12616" r="13429" t="22178"/>
          <a:stretch/>
        </p:blipFill>
        <p:spPr>
          <a:xfrm>
            <a:off x="6573100" y="1104900"/>
            <a:ext cx="1607349" cy="1232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g7fe8578d32_0_52"/>
          <p:cNvSpPr txBox="1"/>
          <p:nvPr>
            <p:ph type="title"/>
          </p:nvPr>
        </p:nvSpPr>
        <p:spPr>
          <a:xfrm>
            <a:off x="0" y="0"/>
            <a:ext cx="7772400" cy="672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u="sng"/>
              <a:t>Task Responsibilities</a:t>
            </a:r>
            <a:endParaRPr u="sng"/>
          </a:p>
        </p:txBody>
      </p:sp>
      <p:sp>
        <p:nvSpPr>
          <p:cNvPr id="261" name="Google Shape;261;g7fe8578d32_0_52"/>
          <p:cNvSpPr txBox="1"/>
          <p:nvPr>
            <p:ph idx="1" type="body"/>
          </p:nvPr>
        </p:nvSpPr>
        <p:spPr>
          <a:xfrm>
            <a:off x="0" y="526200"/>
            <a:ext cx="9144000" cy="3982500"/>
          </a:xfrm>
          <a:prstGeom prst="rect">
            <a:avLst/>
          </a:prstGeom>
        </p:spPr>
        <p:txBody>
          <a:bodyPr anchorCtr="0" anchor="t" bIns="45700" lIns="91425" spcFirstLastPara="1" rIns="91425" wrap="square" tIns="45700">
            <a:noAutofit/>
          </a:bodyPr>
          <a:lstStyle/>
          <a:p>
            <a:pPr indent="-238759" lvl="0" marL="274320" rtl="0" algn="l">
              <a:lnSpc>
                <a:spcPct val="90000"/>
              </a:lnSpc>
              <a:spcBef>
                <a:spcPts val="800"/>
              </a:spcBef>
              <a:spcAft>
                <a:spcPts val="0"/>
              </a:spcAft>
              <a:buClr>
                <a:schemeClr val="dk1"/>
              </a:buClr>
              <a:buSzPts val="1600"/>
              <a:buChar char="•"/>
            </a:pPr>
            <a:r>
              <a:rPr b="1" lang="en-US" sz="1600">
                <a:solidFill>
                  <a:srgbClr val="000000"/>
                </a:solidFill>
              </a:rPr>
              <a:t>Anthony Cosimo</a:t>
            </a:r>
            <a:r>
              <a:rPr lang="en-US" sz="1600"/>
              <a:t> - </a:t>
            </a:r>
            <a:r>
              <a:rPr lang="en-US" sz="1400"/>
              <a:t>(Test Engineer)</a:t>
            </a:r>
            <a:r>
              <a:rPr lang="en-US" sz="1400"/>
              <a:t>:</a:t>
            </a:r>
            <a:endParaRPr sz="1400"/>
          </a:p>
          <a:p>
            <a:pPr indent="-317500" lvl="1" marL="914400" rtl="0" algn="l">
              <a:lnSpc>
                <a:spcPct val="90000"/>
              </a:lnSpc>
              <a:spcBef>
                <a:spcPts val="0"/>
              </a:spcBef>
              <a:spcAft>
                <a:spcPts val="0"/>
              </a:spcAft>
              <a:buClr>
                <a:schemeClr val="dk1"/>
              </a:buClr>
              <a:buSzPts val="1400"/>
              <a:buChar char="•"/>
            </a:pPr>
            <a:r>
              <a:rPr lang="en-US" sz="1400"/>
              <a:t>Worked on API, testing for UI, and Publisher. Also worked on PCAP data decoding. </a:t>
            </a:r>
            <a:endParaRPr sz="1400"/>
          </a:p>
          <a:p>
            <a:pPr indent="0" lvl="0" marL="914400" rtl="0" algn="l">
              <a:lnSpc>
                <a:spcPct val="90000"/>
              </a:lnSpc>
              <a:spcBef>
                <a:spcPts val="0"/>
              </a:spcBef>
              <a:spcAft>
                <a:spcPts val="0"/>
              </a:spcAft>
              <a:buNone/>
            </a:pPr>
            <a:r>
              <a:t/>
            </a:r>
            <a:endParaRPr sz="1400"/>
          </a:p>
          <a:p>
            <a:pPr indent="-238759" lvl="0" marL="274320" rtl="0" algn="l">
              <a:lnSpc>
                <a:spcPct val="90000"/>
              </a:lnSpc>
              <a:spcBef>
                <a:spcPts val="0"/>
              </a:spcBef>
              <a:spcAft>
                <a:spcPts val="0"/>
              </a:spcAft>
              <a:buClr>
                <a:schemeClr val="dk1"/>
              </a:buClr>
              <a:buSzPts val="1600"/>
              <a:buChar char="•"/>
            </a:pPr>
            <a:r>
              <a:rPr b="1" lang="en-US" sz="1600">
                <a:solidFill>
                  <a:srgbClr val="000000"/>
                </a:solidFill>
              </a:rPr>
              <a:t>Jacob Dawson</a:t>
            </a:r>
            <a:r>
              <a:rPr lang="en-US" sz="1600"/>
              <a:t> - </a:t>
            </a:r>
            <a:r>
              <a:rPr lang="en-US" sz="1400"/>
              <a:t>(Project Manager):</a:t>
            </a:r>
            <a:endParaRPr sz="1400"/>
          </a:p>
          <a:p>
            <a:pPr indent="-317500" lvl="1" marL="914400" rtl="0" algn="l">
              <a:lnSpc>
                <a:spcPct val="90000"/>
              </a:lnSpc>
              <a:spcBef>
                <a:spcPts val="0"/>
              </a:spcBef>
              <a:spcAft>
                <a:spcPts val="0"/>
              </a:spcAft>
              <a:buClr>
                <a:schemeClr val="dk1"/>
              </a:buClr>
              <a:buSzPts val="1400"/>
              <a:buChar char="•"/>
            </a:pPr>
            <a:r>
              <a:rPr lang="en-US" sz="1400"/>
              <a:t>Allocated issues to team, worked on API, wrapper, decoding and publishing PCAP data.</a:t>
            </a:r>
            <a:endParaRPr sz="1400"/>
          </a:p>
          <a:p>
            <a:pPr indent="0" lvl="0" marL="914400" rtl="0" algn="l">
              <a:lnSpc>
                <a:spcPct val="90000"/>
              </a:lnSpc>
              <a:spcBef>
                <a:spcPts val="0"/>
              </a:spcBef>
              <a:spcAft>
                <a:spcPts val="0"/>
              </a:spcAft>
              <a:buNone/>
            </a:pPr>
            <a:r>
              <a:t/>
            </a:r>
            <a:endParaRPr sz="1400"/>
          </a:p>
          <a:p>
            <a:pPr indent="-238759" lvl="0" marL="274320" rtl="0" algn="l">
              <a:lnSpc>
                <a:spcPct val="90000"/>
              </a:lnSpc>
              <a:spcBef>
                <a:spcPts val="0"/>
              </a:spcBef>
              <a:spcAft>
                <a:spcPts val="0"/>
              </a:spcAft>
              <a:buClr>
                <a:schemeClr val="dk1"/>
              </a:buClr>
              <a:buSzPts val="1600"/>
              <a:buChar char="•"/>
            </a:pPr>
            <a:r>
              <a:rPr b="1" lang="en-US" sz="1600">
                <a:solidFill>
                  <a:srgbClr val="000000"/>
                </a:solidFill>
              </a:rPr>
              <a:t>Keegan Bloedel</a:t>
            </a:r>
            <a:r>
              <a:rPr lang="en-US" sz="1600"/>
              <a:t> - </a:t>
            </a:r>
            <a:r>
              <a:rPr lang="en-US" sz="1400"/>
              <a:t>(API Architect):</a:t>
            </a:r>
            <a:endParaRPr sz="1400"/>
          </a:p>
          <a:p>
            <a:pPr indent="-317500" lvl="1" marL="914400" rtl="0" algn="l">
              <a:lnSpc>
                <a:spcPct val="90000"/>
              </a:lnSpc>
              <a:spcBef>
                <a:spcPts val="0"/>
              </a:spcBef>
              <a:spcAft>
                <a:spcPts val="0"/>
              </a:spcAft>
              <a:buClr>
                <a:schemeClr val="dk1"/>
              </a:buClr>
              <a:buSzPts val="1400"/>
              <a:buChar char="•"/>
            </a:pPr>
            <a:r>
              <a:rPr lang="en-US" sz="1400"/>
              <a:t>Worked on API, wrapper, and decoding PCAP data that we are getting from PowerCyber</a:t>
            </a:r>
            <a:endParaRPr sz="1400"/>
          </a:p>
          <a:p>
            <a:pPr indent="0" lvl="0" marL="914400" rtl="0" algn="l">
              <a:lnSpc>
                <a:spcPct val="90000"/>
              </a:lnSpc>
              <a:spcBef>
                <a:spcPts val="0"/>
              </a:spcBef>
              <a:spcAft>
                <a:spcPts val="0"/>
              </a:spcAft>
              <a:buNone/>
            </a:pPr>
            <a:r>
              <a:t/>
            </a:r>
            <a:endParaRPr sz="1400"/>
          </a:p>
          <a:p>
            <a:pPr indent="-226059" lvl="0" marL="274320" rtl="0" algn="l">
              <a:lnSpc>
                <a:spcPct val="90000"/>
              </a:lnSpc>
              <a:spcBef>
                <a:spcPts val="0"/>
              </a:spcBef>
              <a:spcAft>
                <a:spcPts val="0"/>
              </a:spcAft>
              <a:buClr>
                <a:schemeClr val="dk1"/>
              </a:buClr>
              <a:buSzPts val="1400"/>
              <a:buChar char="•"/>
            </a:pPr>
            <a:r>
              <a:rPr b="1" lang="en-US" sz="1600">
                <a:solidFill>
                  <a:srgbClr val="000000"/>
                </a:solidFill>
              </a:rPr>
              <a:t>Katherine Ringgenberg</a:t>
            </a:r>
            <a:r>
              <a:rPr lang="en-US" sz="1400"/>
              <a:t> - (UI Architect):</a:t>
            </a:r>
            <a:endParaRPr sz="1400"/>
          </a:p>
          <a:p>
            <a:pPr indent="-317500" lvl="1" marL="914400" rtl="0" algn="l">
              <a:lnSpc>
                <a:spcPct val="90000"/>
              </a:lnSpc>
              <a:spcBef>
                <a:spcPts val="0"/>
              </a:spcBef>
              <a:spcAft>
                <a:spcPts val="0"/>
              </a:spcAft>
              <a:buClr>
                <a:schemeClr val="dk1"/>
              </a:buClr>
              <a:buSzPts val="1400"/>
              <a:buChar char="•"/>
            </a:pPr>
            <a:r>
              <a:rPr lang="en-US" sz="1400"/>
              <a:t>Designing, implementing, and testing the user interface</a:t>
            </a:r>
            <a:endParaRPr sz="1400"/>
          </a:p>
          <a:p>
            <a:pPr indent="0" lvl="0" marL="914400" rtl="0" algn="l">
              <a:lnSpc>
                <a:spcPct val="90000"/>
              </a:lnSpc>
              <a:spcBef>
                <a:spcPts val="0"/>
              </a:spcBef>
              <a:spcAft>
                <a:spcPts val="0"/>
              </a:spcAft>
              <a:buNone/>
            </a:pPr>
            <a:r>
              <a:t/>
            </a:r>
            <a:endParaRPr sz="1400"/>
          </a:p>
          <a:p>
            <a:pPr indent="-226059" lvl="0" marL="274320" rtl="0" algn="l">
              <a:lnSpc>
                <a:spcPct val="90000"/>
              </a:lnSpc>
              <a:spcBef>
                <a:spcPts val="0"/>
              </a:spcBef>
              <a:spcAft>
                <a:spcPts val="0"/>
              </a:spcAft>
              <a:buClr>
                <a:schemeClr val="dk1"/>
              </a:buClr>
              <a:buSzPts val="1400"/>
              <a:buChar char="•"/>
            </a:pPr>
            <a:r>
              <a:rPr b="1" lang="en-US" sz="1600">
                <a:solidFill>
                  <a:srgbClr val="000000"/>
                </a:solidFill>
              </a:rPr>
              <a:t>Steven Rein</a:t>
            </a:r>
            <a:r>
              <a:rPr lang="en-US" sz="1400"/>
              <a:t> - (Blockchain Architect):</a:t>
            </a:r>
            <a:endParaRPr sz="1400"/>
          </a:p>
          <a:p>
            <a:pPr indent="-317500" lvl="1" marL="914400" rtl="0" algn="l">
              <a:lnSpc>
                <a:spcPct val="90000"/>
              </a:lnSpc>
              <a:spcBef>
                <a:spcPts val="0"/>
              </a:spcBef>
              <a:spcAft>
                <a:spcPts val="0"/>
              </a:spcAft>
              <a:buClr>
                <a:schemeClr val="dk1"/>
              </a:buClr>
              <a:buSzPts val="1400"/>
              <a:buChar char="•"/>
            </a:pPr>
            <a:r>
              <a:rPr lang="en-US" sz="1400"/>
              <a:t>Implemented blockchain network &amp; chaincode. Worked on decoding PCAP data &amp; minor API changes.</a:t>
            </a:r>
            <a:endParaRPr sz="1400"/>
          </a:p>
          <a:p>
            <a:pPr indent="0" lvl="0" marL="914400" rtl="0" algn="l">
              <a:lnSpc>
                <a:spcPct val="90000"/>
              </a:lnSpc>
              <a:spcBef>
                <a:spcPts val="0"/>
              </a:spcBef>
              <a:spcAft>
                <a:spcPts val="0"/>
              </a:spcAft>
              <a:buNone/>
            </a:pPr>
            <a:r>
              <a:t/>
            </a:r>
            <a:endParaRPr sz="1400"/>
          </a:p>
          <a:p>
            <a:pPr indent="-226059" lvl="0" marL="274320" rtl="0" algn="l">
              <a:lnSpc>
                <a:spcPct val="90000"/>
              </a:lnSpc>
              <a:spcBef>
                <a:spcPts val="0"/>
              </a:spcBef>
              <a:spcAft>
                <a:spcPts val="0"/>
              </a:spcAft>
              <a:buClr>
                <a:schemeClr val="dk1"/>
              </a:buClr>
              <a:buSzPts val="1400"/>
              <a:buChar char="•"/>
            </a:pPr>
            <a:r>
              <a:rPr b="1" lang="en-US" sz="1600">
                <a:solidFill>
                  <a:srgbClr val="000000"/>
                </a:solidFill>
              </a:rPr>
              <a:t>Dakota Moore</a:t>
            </a:r>
            <a:r>
              <a:rPr lang="en-US" sz="1400"/>
              <a:t> - (Cybersecurity Manager):</a:t>
            </a:r>
            <a:endParaRPr sz="1400"/>
          </a:p>
          <a:p>
            <a:pPr indent="-317500" lvl="1" marL="914400" rtl="0" algn="l">
              <a:lnSpc>
                <a:spcPct val="90000"/>
              </a:lnSpc>
              <a:spcBef>
                <a:spcPts val="0"/>
              </a:spcBef>
              <a:spcAft>
                <a:spcPts val="0"/>
              </a:spcAft>
              <a:buClr>
                <a:schemeClr val="dk1"/>
              </a:buClr>
              <a:buSzPts val="1400"/>
              <a:buChar char="•"/>
            </a:pPr>
            <a:r>
              <a:rPr lang="en-US" sz="1400"/>
              <a:t>Worked on BC research, security aspects/implementations, and developed most of the class deliverables.</a:t>
            </a:r>
            <a:endParaRPr b="1" sz="1700"/>
          </a:p>
        </p:txBody>
      </p:sp>
      <p:sp>
        <p:nvSpPr>
          <p:cNvPr id="262" name="Google Shape;262;g7fe8578d32_0_52"/>
          <p:cNvSpPr txBox="1"/>
          <p:nvPr>
            <p:ph idx="2" type="body"/>
          </p:nvPr>
        </p:nvSpPr>
        <p:spPr>
          <a:xfrm>
            <a:off x="6179300" y="4714725"/>
            <a:ext cx="2707500" cy="285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0" lang="en-US"/>
              <a:t>Sdmay20-12: Conclusion</a:t>
            </a:r>
            <a:endParaRPr/>
          </a:p>
          <a:p>
            <a:pPr indent="0" lvl="0" marL="0" rtl="0" algn="r">
              <a:spcBef>
                <a:spcPts val="320"/>
              </a:spcBef>
              <a:spcAft>
                <a:spcPts val="0"/>
              </a:spcAft>
              <a:buNone/>
            </a:pPr>
            <a:r>
              <a:t/>
            </a:r>
            <a:endParaRPr/>
          </a:p>
        </p:txBody>
      </p:sp>
      <p:sp>
        <p:nvSpPr>
          <p:cNvPr id="263" name="Google Shape;263;g7fe8578d32_0_52"/>
          <p:cNvSpPr txBox="1"/>
          <p:nvPr/>
        </p:nvSpPr>
        <p:spPr>
          <a:xfrm>
            <a:off x="3181575" y="4714723"/>
            <a:ext cx="34290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Jacob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g7fe8578d32_0_26"/>
          <p:cNvSpPr txBox="1"/>
          <p:nvPr>
            <p:ph type="title"/>
          </p:nvPr>
        </p:nvSpPr>
        <p:spPr>
          <a:xfrm>
            <a:off x="0" y="0"/>
            <a:ext cx="77724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u="sng"/>
              <a:t>Moving Forward</a:t>
            </a:r>
            <a:endParaRPr u="sng"/>
          </a:p>
        </p:txBody>
      </p:sp>
      <p:sp>
        <p:nvSpPr>
          <p:cNvPr id="270" name="Google Shape;270;g7fe8578d32_0_26"/>
          <p:cNvSpPr txBox="1"/>
          <p:nvPr>
            <p:ph idx="1" type="body"/>
          </p:nvPr>
        </p:nvSpPr>
        <p:spPr>
          <a:xfrm>
            <a:off x="0" y="800100"/>
            <a:ext cx="9144000" cy="36291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Clr>
                <a:srgbClr val="000000"/>
              </a:buClr>
              <a:buSzPts val="2000"/>
              <a:buChar char="•"/>
            </a:pPr>
            <a:r>
              <a:rPr lang="en-US" sz="2000">
                <a:solidFill>
                  <a:srgbClr val="000000"/>
                </a:solidFill>
              </a:rPr>
              <a:t>Real time data aggregation mechanisms</a:t>
            </a:r>
            <a:endParaRPr sz="2000">
              <a:solidFill>
                <a:srgbClr val="000000"/>
              </a:solidFill>
            </a:endParaRPr>
          </a:p>
          <a:p>
            <a:pPr indent="-355600" lvl="1" marL="914400" rtl="0" algn="l">
              <a:spcBef>
                <a:spcPts val="0"/>
              </a:spcBef>
              <a:spcAft>
                <a:spcPts val="0"/>
              </a:spcAft>
              <a:buSzPts val="2000"/>
              <a:buChar char="•"/>
            </a:pPr>
            <a:r>
              <a:rPr lang="en-US" sz="2000"/>
              <a:t>Linking in real time data sources</a:t>
            </a:r>
            <a:endParaRPr sz="2000"/>
          </a:p>
          <a:p>
            <a:pPr indent="0" lvl="0" marL="914400" rtl="0" algn="l">
              <a:spcBef>
                <a:spcPts val="360"/>
              </a:spcBef>
              <a:spcAft>
                <a:spcPts val="0"/>
              </a:spcAft>
              <a:buNone/>
            </a:pPr>
            <a:r>
              <a:t/>
            </a:r>
            <a:endParaRPr sz="2000"/>
          </a:p>
          <a:p>
            <a:pPr indent="-355600" lvl="0" marL="457200" rtl="0" algn="l">
              <a:spcBef>
                <a:spcPts val="360"/>
              </a:spcBef>
              <a:spcAft>
                <a:spcPts val="0"/>
              </a:spcAft>
              <a:buClr>
                <a:srgbClr val="000000"/>
              </a:buClr>
              <a:buSzPts val="2000"/>
              <a:buChar char="•"/>
            </a:pPr>
            <a:r>
              <a:rPr lang="en-US" sz="2000">
                <a:solidFill>
                  <a:srgbClr val="000000"/>
                </a:solidFill>
              </a:rPr>
              <a:t>Experimentation with consensus settings</a:t>
            </a:r>
            <a:endParaRPr sz="2000">
              <a:solidFill>
                <a:srgbClr val="000000"/>
              </a:solidFill>
            </a:endParaRPr>
          </a:p>
          <a:p>
            <a:pPr indent="0" lvl="0" marL="457200" rtl="0" algn="l">
              <a:spcBef>
                <a:spcPts val="360"/>
              </a:spcBef>
              <a:spcAft>
                <a:spcPts val="0"/>
              </a:spcAft>
              <a:buNone/>
            </a:pPr>
            <a:r>
              <a:t/>
            </a:r>
            <a:endParaRPr sz="2000">
              <a:solidFill>
                <a:srgbClr val="000000"/>
              </a:solidFill>
            </a:endParaRPr>
          </a:p>
          <a:p>
            <a:pPr indent="-355600" lvl="0" marL="457200" rtl="0" algn="l">
              <a:spcBef>
                <a:spcPts val="360"/>
              </a:spcBef>
              <a:spcAft>
                <a:spcPts val="0"/>
              </a:spcAft>
              <a:buClr>
                <a:srgbClr val="000000"/>
              </a:buClr>
              <a:buSzPts val="2000"/>
              <a:buChar char="•"/>
            </a:pPr>
            <a:r>
              <a:rPr lang="en-US" sz="2000">
                <a:solidFill>
                  <a:srgbClr val="000000"/>
                </a:solidFill>
              </a:rPr>
              <a:t>Targeted cyber security testing</a:t>
            </a:r>
            <a:endParaRPr sz="2000">
              <a:solidFill>
                <a:srgbClr val="000000"/>
              </a:solidFill>
            </a:endParaRPr>
          </a:p>
          <a:p>
            <a:pPr indent="0" lvl="0" marL="457200" rtl="0" algn="l">
              <a:spcBef>
                <a:spcPts val="360"/>
              </a:spcBef>
              <a:spcAft>
                <a:spcPts val="0"/>
              </a:spcAft>
              <a:buNone/>
            </a:pPr>
            <a:r>
              <a:t/>
            </a:r>
            <a:endParaRPr sz="2000">
              <a:solidFill>
                <a:srgbClr val="000000"/>
              </a:solidFill>
            </a:endParaRPr>
          </a:p>
          <a:p>
            <a:pPr indent="-355600" lvl="0" marL="457200" rtl="0" algn="l">
              <a:spcBef>
                <a:spcPts val="360"/>
              </a:spcBef>
              <a:spcAft>
                <a:spcPts val="0"/>
              </a:spcAft>
              <a:buClr>
                <a:srgbClr val="000000"/>
              </a:buClr>
              <a:buSzPts val="2000"/>
              <a:buChar char="•"/>
            </a:pPr>
            <a:r>
              <a:rPr lang="en-US" sz="2000">
                <a:solidFill>
                  <a:srgbClr val="000000"/>
                </a:solidFill>
              </a:rPr>
              <a:t>Performance of Cloud hosting vs. current solution</a:t>
            </a:r>
            <a:endParaRPr sz="2000">
              <a:solidFill>
                <a:srgbClr val="000000"/>
              </a:solidFill>
            </a:endParaRPr>
          </a:p>
          <a:p>
            <a:pPr indent="0" lvl="0" marL="457200" rtl="0" algn="l">
              <a:spcBef>
                <a:spcPts val="360"/>
              </a:spcBef>
              <a:spcAft>
                <a:spcPts val="0"/>
              </a:spcAft>
              <a:buNone/>
            </a:pPr>
            <a:r>
              <a:t/>
            </a:r>
            <a:endParaRPr sz="2000">
              <a:solidFill>
                <a:srgbClr val="000000"/>
              </a:solidFill>
            </a:endParaRPr>
          </a:p>
          <a:p>
            <a:pPr indent="-355600" lvl="0" marL="457200" rtl="0" algn="l">
              <a:spcBef>
                <a:spcPts val="360"/>
              </a:spcBef>
              <a:spcAft>
                <a:spcPts val="0"/>
              </a:spcAft>
              <a:buClr>
                <a:srgbClr val="000000"/>
              </a:buClr>
              <a:buSzPts val="2000"/>
              <a:buChar char="•"/>
            </a:pPr>
            <a:r>
              <a:rPr lang="en-US" sz="2000">
                <a:solidFill>
                  <a:srgbClr val="000000"/>
                </a:solidFill>
              </a:rPr>
              <a:t>Blockchain publishing performance with multiple subscribers</a:t>
            </a:r>
            <a:endParaRPr sz="2000">
              <a:solidFill>
                <a:srgbClr val="000000"/>
              </a:solidFill>
            </a:endParaRPr>
          </a:p>
          <a:p>
            <a:pPr indent="0" lvl="0" marL="0" rtl="0" algn="l">
              <a:spcBef>
                <a:spcPts val="360"/>
              </a:spcBef>
              <a:spcAft>
                <a:spcPts val="0"/>
              </a:spcAft>
              <a:buNone/>
            </a:pPr>
            <a:r>
              <a:t/>
            </a:r>
            <a:endParaRPr sz="2000"/>
          </a:p>
        </p:txBody>
      </p:sp>
      <p:sp>
        <p:nvSpPr>
          <p:cNvPr id="271" name="Google Shape;271;g7fe8578d32_0_26"/>
          <p:cNvSpPr txBox="1"/>
          <p:nvPr/>
        </p:nvSpPr>
        <p:spPr>
          <a:xfrm>
            <a:off x="5831100" y="4705950"/>
            <a:ext cx="3000000" cy="294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600">
                <a:solidFill>
                  <a:schemeClr val="lt1"/>
                </a:solidFill>
                <a:latin typeface="Open Sans"/>
                <a:ea typeface="Open Sans"/>
                <a:cs typeface="Open Sans"/>
                <a:sym typeface="Open Sans"/>
              </a:rPr>
              <a:t>Sdmay20-12: Conclusion</a:t>
            </a:r>
            <a:endParaRPr b="1" sz="1600">
              <a:solidFill>
                <a:schemeClr val="lt1"/>
              </a:solidFill>
              <a:latin typeface="Open Sans"/>
              <a:ea typeface="Open Sans"/>
              <a:cs typeface="Open Sans"/>
              <a:sym typeface="Open Sans"/>
            </a:endParaRPr>
          </a:p>
        </p:txBody>
      </p:sp>
      <p:sp>
        <p:nvSpPr>
          <p:cNvPr id="272" name="Google Shape;272;g7fe8578d32_0_26"/>
          <p:cNvSpPr txBox="1"/>
          <p:nvPr/>
        </p:nvSpPr>
        <p:spPr>
          <a:xfrm>
            <a:off x="3276600" y="4717048"/>
            <a:ext cx="34290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Jacob</a:t>
            </a:r>
            <a:endParaRPr/>
          </a:p>
        </p:txBody>
      </p:sp>
      <p:sp>
        <p:nvSpPr>
          <p:cNvPr id="273" name="Google Shape;273;g7fe8578d32_0_26"/>
          <p:cNvSpPr/>
          <p:nvPr/>
        </p:nvSpPr>
        <p:spPr>
          <a:xfrm rot="-789880">
            <a:off x="6165545" y="303255"/>
            <a:ext cx="2075957" cy="857438"/>
          </a:xfrm>
          <a:prstGeom prst="rightArrow">
            <a:avLst>
              <a:gd fmla="val 50000" name="adj1"/>
              <a:gd fmla="val 50000" name="adj2"/>
            </a:avLst>
          </a:prstGeom>
          <a:solidFill>
            <a:srgbClr val="980000"/>
          </a:solidFill>
          <a:ln cap="flat" cmpd="sng" w="9525">
            <a:solidFill>
              <a:schemeClr val="dk2"/>
            </a:solidFill>
            <a:prstDash val="solid"/>
            <a:round/>
            <a:headEnd len="sm" w="sm" type="none"/>
            <a:tailEnd len="sm" w="sm" type="none"/>
          </a:ln>
          <a:effectLst>
            <a:outerShdw blurRad="57150" rotWithShape="0" algn="bl" dir="5400000" dist="19050">
              <a:srgbClr val="FFD966">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8"/>
          <p:cNvSpPr txBox="1"/>
          <p:nvPr>
            <p:ph type="title"/>
          </p:nvPr>
        </p:nvSpPr>
        <p:spPr>
          <a:xfrm>
            <a:off x="0" y="0"/>
            <a:ext cx="9144000" cy="118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5400"/>
              <a:t>Project Q&amp;A</a:t>
            </a:r>
            <a:endParaRPr/>
          </a:p>
        </p:txBody>
      </p:sp>
      <p:sp>
        <p:nvSpPr>
          <p:cNvPr id="279" name="Google Shape;279;p28"/>
          <p:cNvSpPr txBox="1"/>
          <p:nvPr>
            <p:ph idx="1" type="body"/>
          </p:nvPr>
        </p:nvSpPr>
        <p:spPr>
          <a:xfrm>
            <a:off x="5393525" y="4743450"/>
            <a:ext cx="3369600" cy="285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Q&amp;A</a:t>
            </a:r>
            <a:endParaRPr/>
          </a:p>
        </p:txBody>
      </p:sp>
      <p:pic>
        <p:nvPicPr>
          <p:cNvPr id="280" name="Google Shape;280;p28"/>
          <p:cNvPicPr preferRelativeResize="0"/>
          <p:nvPr/>
        </p:nvPicPr>
        <p:blipFill>
          <a:blip r:embed="rId3">
            <a:alphaModFix/>
          </a:blip>
          <a:stretch>
            <a:fillRect/>
          </a:stretch>
        </p:blipFill>
        <p:spPr>
          <a:xfrm>
            <a:off x="2959425" y="1124800"/>
            <a:ext cx="3225148" cy="32251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5"/>
          <p:cNvSpPr txBox="1"/>
          <p:nvPr>
            <p:ph type="title"/>
          </p:nvPr>
        </p:nvSpPr>
        <p:spPr>
          <a:xfrm>
            <a:off x="0" y="0"/>
            <a:ext cx="9144000" cy="971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What’s Wrong &amp; How We Plan To Address It</a:t>
            </a:r>
            <a:endParaRPr/>
          </a:p>
        </p:txBody>
      </p:sp>
      <p:sp>
        <p:nvSpPr>
          <p:cNvPr id="89" name="Google Shape;89;p5"/>
          <p:cNvSpPr txBox="1"/>
          <p:nvPr>
            <p:ph idx="1" type="body"/>
          </p:nvPr>
        </p:nvSpPr>
        <p:spPr>
          <a:xfrm>
            <a:off x="0" y="803675"/>
            <a:ext cx="8382000" cy="3597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1920"/>
              <a:buChar char="•"/>
            </a:pPr>
            <a:r>
              <a:rPr b="0" i="0" lang="en-US" sz="2400" strike="noStrike">
                <a:solidFill>
                  <a:srgbClr val="000000"/>
                </a:solidFill>
              </a:rPr>
              <a:t>Problem Statement:</a:t>
            </a:r>
            <a:endParaRPr>
              <a:solidFill>
                <a:srgbClr val="000000"/>
              </a:solidFill>
            </a:endParaRPr>
          </a:p>
          <a:p>
            <a:pPr indent="-285750" lvl="1" marL="742950" rtl="0" algn="l">
              <a:spcBef>
                <a:spcPts val="360"/>
              </a:spcBef>
              <a:spcAft>
                <a:spcPts val="0"/>
              </a:spcAft>
              <a:buSzPts val="1440"/>
              <a:buChar char="•"/>
            </a:pPr>
            <a:r>
              <a:rPr b="0" i="0" lang="en-US" sz="1800" u="none" strike="noStrike">
                <a:solidFill>
                  <a:srgbClr val="6E6259"/>
                </a:solidFill>
              </a:rPr>
              <a:t>Energy Delivery Systems are deployed in an environment that is geographically distributed utilizing public internet infrastructure for communications. The integrity of measurements, commands, and authenticity of control devices performing communication are critical for trusted operations.</a:t>
            </a:r>
            <a:endParaRPr b="0" i="0" sz="1800" u="none" strike="noStrike">
              <a:solidFill>
                <a:srgbClr val="6E6259"/>
              </a:solidFill>
            </a:endParaRPr>
          </a:p>
          <a:p>
            <a:pPr indent="0" lvl="0" marL="742950" rtl="0" algn="l">
              <a:spcBef>
                <a:spcPts val="360"/>
              </a:spcBef>
              <a:spcAft>
                <a:spcPts val="0"/>
              </a:spcAft>
              <a:buNone/>
            </a:pPr>
            <a:r>
              <a:t/>
            </a:r>
            <a:endParaRPr sz="1800"/>
          </a:p>
          <a:p>
            <a:pPr indent="-342900" lvl="0" marL="342900" rtl="0" algn="l">
              <a:spcBef>
                <a:spcPts val="480"/>
              </a:spcBef>
              <a:spcAft>
                <a:spcPts val="0"/>
              </a:spcAft>
              <a:buClr>
                <a:srgbClr val="000000"/>
              </a:buClr>
              <a:buSzPts val="1920"/>
              <a:buChar char="•"/>
            </a:pPr>
            <a:r>
              <a:rPr lang="en-US" sz="2400">
                <a:solidFill>
                  <a:srgbClr val="000000"/>
                </a:solidFill>
              </a:rPr>
              <a:t>Proposed Solution:</a:t>
            </a:r>
            <a:endParaRPr>
              <a:solidFill>
                <a:srgbClr val="000000"/>
              </a:solidFill>
            </a:endParaRPr>
          </a:p>
          <a:p>
            <a:pPr indent="-285750" lvl="1" marL="742950" rtl="0" algn="l">
              <a:spcBef>
                <a:spcPts val="360"/>
              </a:spcBef>
              <a:spcAft>
                <a:spcPts val="0"/>
              </a:spcAft>
              <a:buSzPts val="1440"/>
              <a:buChar char="•"/>
            </a:pPr>
            <a:r>
              <a:rPr b="0" i="0" lang="en-US" sz="1800" u="none" strike="noStrike">
                <a:solidFill>
                  <a:srgbClr val="6E6259"/>
                </a:solidFill>
              </a:rPr>
              <a:t>Develop a secure network for a geographically diverse Energy Delivery System by using blockchain to develop this network to make it more reliable and secure.</a:t>
            </a:r>
            <a:endParaRPr sz="2000"/>
          </a:p>
        </p:txBody>
      </p:sp>
      <p:sp>
        <p:nvSpPr>
          <p:cNvPr id="90" name="Google Shape;90;p5"/>
          <p:cNvSpPr txBox="1"/>
          <p:nvPr>
            <p:ph idx="2" type="body"/>
          </p:nvPr>
        </p:nvSpPr>
        <p:spPr>
          <a:xfrm>
            <a:off x="6032900" y="4717050"/>
            <a:ext cx="29586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Plan</a:t>
            </a:r>
            <a:endParaRPr/>
          </a:p>
        </p:txBody>
      </p:sp>
      <p:sp>
        <p:nvSpPr>
          <p:cNvPr id="91" name="Google Shape;91;p5"/>
          <p:cNvSpPr txBox="1"/>
          <p:nvPr/>
        </p:nvSpPr>
        <p:spPr>
          <a:xfrm>
            <a:off x="3276600" y="4717048"/>
            <a:ext cx="3429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extLst>
                  <a:ext uri="http://customooxmlschemas.google.com/">
                    <go:slidesCustomData xmlns:go="http://customooxmlschemas.google.com/" textRoundtripDataId="2"/>
                  </a:ext>
                </a:extLst>
              </a:rPr>
              <a:t>Narrated By: </a:t>
            </a:r>
            <a:r>
              <a:rPr lang="en-US" sz="1600">
                <a:solidFill>
                  <a:schemeClr val="lt1"/>
                </a:solidFill>
                <a:latin typeface="Open Sans"/>
                <a:ea typeface="Open Sans"/>
                <a:cs typeface="Open Sans"/>
                <a:sym typeface="Open Sans"/>
                <a:extLst>
                  <a:ext uri="http://customooxmlschemas.google.com/">
                    <go:slidesCustomData xmlns:go="http://customooxmlschemas.google.com/" textRoundtripDataId="3"/>
                  </a:ext>
                </a:extLst>
              </a:rPr>
              <a:t>Dakota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6"/>
          <p:cNvSpPr txBox="1"/>
          <p:nvPr>
            <p:ph type="title"/>
          </p:nvPr>
        </p:nvSpPr>
        <p:spPr>
          <a:xfrm>
            <a:off x="0" y="0"/>
            <a:ext cx="9144000" cy="971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Our Solution:</a:t>
            </a:r>
            <a:endParaRPr/>
          </a:p>
        </p:txBody>
      </p:sp>
      <p:sp>
        <p:nvSpPr>
          <p:cNvPr id="97" name="Google Shape;97;p6"/>
          <p:cNvSpPr txBox="1"/>
          <p:nvPr>
            <p:ph idx="2" type="body"/>
          </p:nvPr>
        </p:nvSpPr>
        <p:spPr>
          <a:xfrm>
            <a:off x="5872175" y="4717050"/>
            <a:ext cx="31194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Plan</a:t>
            </a:r>
            <a:endParaRPr/>
          </a:p>
        </p:txBody>
      </p:sp>
      <p:sp>
        <p:nvSpPr>
          <p:cNvPr id="98" name="Google Shape;98;p6"/>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a:t>
            </a:r>
            <a:r>
              <a:rPr lang="en-US" sz="1600">
                <a:solidFill>
                  <a:schemeClr val="lt1"/>
                </a:solidFill>
                <a:latin typeface="Open Sans"/>
                <a:ea typeface="Open Sans"/>
                <a:cs typeface="Open Sans"/>
                <a:sym typeface="Open Sans"/>
                <a:extLst>
                  <a:ext uri="http://customooxmlschemas.google.com/">
                    <go:slidesCustomData xmlns:go="http://customooxmlschemas.google.com/" textRoundtripDataId="4"/>
                  </a:ext>
                </a:extLst>
              </a:rPr>
              <a:t>Dakota</a:t>
            </a:r>
            <a:endParaRPr/>
          </a:p>
        </p:txBody>
      </p:sp>
      <p:sp>
        <p:nvSpPr>
          <p:cNvPr id="99" name="Google Shape;99;p6"/>
          <p:cNvSpPr txBox="1"/>
          <p:nvPr/>
        </p:nvSpPr>
        <p:spPr>
          <a:xfrm>
            <a:off x="125025" y="703650"/>
            <a:ext cx="4586400" cy="377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latin typeface="Open Sans"/>
                <a:ea typeface="Open Sans"/>
                <a:cs typeface="Open Sans"/>
                <a:sym typeface="Open Sans"/>
              </a:rPr>
              <a:t>Our plan is to develop</a:t>
            </a:r>
            <a:r>
              <a:rPr lang="en-US" sz="1600">
                <a:latin typeface="Open Sans"/>
                <a:ea typeface="Open Sans"/>
                <a:cs typeface="Open Sans"/>
                <a:sym typeface="Open Sans"/>
              </a:rPr>
              <a:t> 4 modules:</a:t>
            </a:r>
            <a:endParaRPr sz="1600">
              <a:latin typeface="Open Sans"/>
              <a:ea typeface="Open Sans"/>
              <a:cs typeface="Open Sans"/>
              <a:sym typeface="Open Sans"/>
            </a:endParaRPr>
          </a:p>
          <a:p>
            <a:pPr indent="0" lvl="0" marL="0" marR="0" rtl="0" algn="l">
              <a:spcBef>
                <a:spcPts val="0"/>
              </a:spcBef>
              <a:spcAft>
                <a:spcPts val="0"/>
              </a:spcAft>
              <a:buNone/>
            </a:pPr>
            <a:r>
              <a:t/>
            </a:r>
            <a:endParaRPr sz="1600">
              <a:latin typeface="Open Sans"/>
              <a:ea typeface="Open Sans"/>
              <a:cs typeface="Open Sans"/>
              <a:sym typeface="Open Sans"/>
            </a:endParaRPr>
          </a:p>
          <a:p>
            <a:pPr indent="-457200" lvl="0" marL="457200" marR="0" rtl="0" algn="l">
              <a:spcBef>
                <a:spcPts val="0"/>
              </a:spcBef>
              <a:spcAft>
                <a:spcPts val="0"/>
              </a:spcAft>
              <a:buClr>
                <a:schemeClr val="dk1"/>
              </a:buClr>
              <a:buSzPts val="1600"/>
              <a:buFont typeface="Open Sans"/>
              <a:buAutoNum type="arabicPeriod"/>
            </a:pPr>
            <a:r>
              <a:rPr lang="en-US" sz="1600" u="sng">
                <a:solidFill>
                  <a:schemeClr val="dk1"/>
                </a:solidFill>
                <a:latin typeface="Open Sans"/>
                <a:ea typeface="Open Sans"/>
                <a:cs typeface="Open Sans"/>
                <a:sym typeface="Open Sans"/>
              </a:rPr>
              <a:t>UI:</a:t>
            </a:r>
            <a:r>
              <a:rPr lang="en-US" sz="1600">
                <a:solidFill>
                  <a:schemeClr val="dk1"/>
                </a:solidFill>
                <a:latin typeface="Open Sans"/>
                <a:ea typeface="Open Sans"/>
                <a:cs typeface="Open Sans"/>
                <a:sym typeface="Open Sans"/>
              </a:rPr>
              <a:t> </a:t>
            </a:r>
            <a:r>
              <a:rPr lang="en-US" sz="1600">
                <a:solidFill>
                  <a:srgbClr val="434343"/>
                </a:solidFill>
                <a:latin typeface="Open Sans"/>
                <a:ea typeface="Open Sans"/>
                <a:cs typeface="Open Sans"/>
                <a:sym typeface="Open Sans"/>
              </a:rPr>
              <a:t>U</a:t>
            </a:r>
            <a:r>
              <a:rPr lang="en-US" sz="1600">
                <a:solidFill>
                  <a:srgbClr val="434343"/>
                </a:solidFill>
                <a:latin typeface="Open Sans"/>
                <a:ea typeface="Open Sans"/>
                <a:cs typeface="Open Sans"/>
                <a:sym typeface="Open Sans"/>
              </a:rPr>
              <a:t>ses API to interact with blockchain via smart contracts</a:t>
            </a:r>
            <a:endParaRPr sz="16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1600"/>
              <a:buFont typeface="Open Sans"/>
              <a:buAutoNum type="arabicPeriod"/>
            </a:pPr>
            <a:r>
              <a:rPr lang="en-US" sz="1600" u="sng">
                <a:solidFill>
                  <a:schemeClr val="dk1"/>
                </a:solidFill>
                <a:latin typeface="Open Sans"/>
                <a:ea typeface="Open Sans"/>
                <a:cs typeface="Open Sans"/>
                <a:sym typeface="Open Sans"/>
              </a:rPr>
              <a:t>API:</a:t>
            </a:r>
            <a:r>
              <a:rPr lang="en-US" sz="1600">
                <a:solidFill>
                  <a:schemeClr val="dk1"/>
                </a:solidFill>
                <a:latin typeface="Open Sans"/>
                <a:ea typeface="Open Sans"/>
                <a:cs typeface="Open Sans"/>
                <a:sym typeface="Open Sans"/>
              </a:rPr>
              <a:t> </a:t>
            </a:r>
            <a:r>
              <a:rPr lang="en-US" sz="1600">
                <a:solidFill>
                  <a:srgbClr val="434343"/>
                </a:solidFill>
                <a:latin typeface="Open Sans"/>
                <a:ea typeface="Open Sans"/>
                <a:cs typeface="Open Sans"/>
                <a:sym typeface="Open Sans"/>
              </a:rPr>
              <a:t>Allows UI to interact with blockchain via smart contracts</a:t>
            </a:r>
            <a:endParaRPr sz="16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1600"/>
              <a:buFont typeface="Open Sans"/>
              <a:buAutoNum type="arabicPeriod"/>
            </a:pPr>
            <a:r>
              <a:rPr lang="en-US" sz="1600" u="sng">
                <a:solidFill>
                  <a:schemeClr val="dk1"/>
                </a:solidFill>
                <a:latin typeface="Open Sans"/>
                <a:ea typeface="Open Sans"/>
                <a:cs typeface="Open Sans"/>
                <a:sym typeface="Open Sans"/>
              </a:rPr>
              <a:t>Blockchain</a:t>
            </a:r>
            <a:r>
              <a:rPr lang="en-US" sz="1600">
                <a:solidFill>
                  <a:schemeClr val="dk1"/>
                </a:solidFill>
                <a:latin typeface="Open Sans"/>
                <a:ea typeface="Open Sans"/>
                <a:cs typeface="Open Sans"/>
                <a:sym typeface="Open Sans"/>
              </a:rPr>
              <a:t>: </a:t>
            </a:r>
            <a:r>
              <a:rPr lang="en-US" sz="1600">
                <a:solidFill>
                  <a:srgbClr val="434343"/>
                </a:solidFill>
                <a:latin typeface="Open Sans"/>
                <a:ea typeface="Open Sans"/>
                <a:cs typeface="Open Sans"/>
                <a:sym typeface="Open Sans"/>
              </a:rPr>
              <a:t>Multiple, separate nodes, each containing a ledger, make up the blockchain. Smart Contracts allow authorized devices (&amp;API) interact with the BC</a:t>
            </a:r>
            <a:endParaRPr sz="16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1600"/>
              <a:buFont typeface="Open Sans"/>
              <a:buAutoNum type="arabicPeriod"/>
            </a:pPr>
            <a:r>
              <a:rPr lang="en-US" sz="1600" u="sng">
                <a:solidFill>
                  <a:schemeClr val="dk1"/>
                </a:solidFill>
                <a:latin typeface="Open Sans"/>
                <a:ea typeface="Open Sans"/>
                <a:cs typeface="Open Sans"/>
                <a:sym typeface="Open Sans"/>
              </a:rPr>
              <a:t>Publishers</a:t>
            </a:r>
            <a:r>
              <a:rPr lang="en-US" sz="1600">
                <a:solidFill>
                  <a:schemeClr val="dk1"/>
                </a:solidFill>
                <a:latin typeface="Open Sans"/>
                <a:ea typeface="Open Sans"/>
                <a:cs typeface="Open Sans"/>
                <a:sym typeface="Open Sans"/>
              </a:rPr>
              <a:t>: Decodes and </a:t>
            </a:r>
            <a:r>
              <a:rPr lang="en-US" sz="1600">
                <a:solidFill>
                  <a:srgbClr val="434343"/>
                </a:solidFill>
                <a:latin typeface="Open Sans"/>
                <a:ea typeface="Open Sans"/>
                <a:cs typeface="Open Sans"/>
                <a:sym typeface="Open Sans"/>
              </a:rPr>
              <a:t>Posts data from authorized devices to the BC when actively running</a:t>
            </a:r>
            <a:endParaRPr sz="1600">
              <a:solidFill>
                <a:srgbClr val="434343"/>
              </a:solidFill>
              <a:latin typeface="Open Sans"/>
              <a:ea typeface="Open Sans"/>
              <a:cs typeface="Open Sans"/>
              <a:sym typeface="Open Sans"/>
            </a:endParaRPr>
          </a:p>
        </p:txBody>
      </p:sp>
      <p:pic>
        <p:nvPicPr>
          <p:cNvPr id="100" name="Google Shape;100;p6"/>
          <p:cNvPicPr preferRelativeResize="0"/>
          <p:nvPr/>
        </p:nvPicPr>
        <p:blipFill>
          <a:blip r:embed="rId3">
            <a:alphaModFix/>
          </a:blip>
          <a:stretch>
            <a:fillRect/>
          </a:stretch>
        </p:blipFill>
        <p:spPr>
          <a:xfrm>
            <a:off x="4572000" y="859225"/>
            <a:ext cx="4586550" cy="2967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g52e82eb347_0_1"/>
          <p:cNvSpPr txBox="1"/>
          <p:nvPr>
            <p:ph type="title"/>
          </p:nvPr>
        </p:nvSpPr>
        <p:spPr>
          <a:xfrm>
            <a:off x="0" y="0"/>
            <a:ext cx="9144000" cy="613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Functional Requirements:</a:t>
            </a:r>
            <a:endParaRPr/>
          </a:p>
        </p:txBody>
      </p:sp>
      <p:sp>
        <p:nvSpPr>
          <p:cNvPr id="106" name="Google Shape;106;g52e82eb347_0_1"/>
          <p:cNvSpPr txBox="1"/>
          <p:nvPr>
            <p:ph idx="2" type="body"/>
          </p:nvPr>
        </p:nvSpPr>
        <p:spPr>
          <a:xfrm>
            <a:off x="6182925" y="4717050"/>
            <a:ext cx="28086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Plan</a:t>
            </a:r>
            <a:endParaRPr/>
          </a:p>
        </p:txBody>
      </p:sp>
      <p:sp>
        <p:nvSpPr>
          <p:cNvPr id="107" name="Google Shape;107;g52e82eb347_0_1"/>
          <p:cNvSpPr txBox="1"/>
          <p:nvPr/>
        </p:nvSpPr>
        <p:spPr>
          <a:xfrm>
            <a:off x="3276600" y="4717048"/>
            <a:ext cx="34290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Keegan</a:t>
            </a:r>
            <a:endParaRPr/>
          </a:p>
        </p:txBody>
      </p:sp>
      <p:graphicFrame>
        <p:nvGraphicFramePr>
          <p:cNvPr id="108" name="Google Shape;108;g52e82eb347_0_1"/>
          <p:cNvGraphicFramePr/>
          <p:nvPr/>
        </p:nvGraphicFramePr>
        <p:xfrm>
          <a:off x="0" y="613500"/>
          <a:ext cx="3000000" cy="3000000"/>
        </p:xfrm>
        <a:graphic>
          <a:graphicData uri="http://schemas.openxmlformats.org/drawingml/2006/table">
            <a:tbl>
              <a:tblPr>
                <a:noFill/>
                <a:tableStyleId>{C4643E64-9000-4645-B3D7-E7AA6547928C}</a:tableStyleId>
              </a:tblPr>
              <a:tblGrid>
                <a:gridCol w="2149525"/>
                <a:gridCol w="1808250"/>
                <a:gridCol w="2532700"/>
                <a:gridCol w="2653525"/>
              </a:tblGrid>
              <a:tr h="784200">
                <a:tc>
                  <a:txBody>
                    <a:bodyPr/>
                    <a:lstStyle/>
                    <a:p>
                      <a:pPr indent="0" lvl="0" marL="0" rtl="0" algn="ctr">
                        <a:spcBef>
                          <a:spcPts val="0"/>
                        </a:spcBef>
                        <a:spcAft>
                          <a:spcPts val="0"/>
                        </a:spcAft>
                        <a:buNone/>
                      </a:pPr>
                      <a:r>
                        <a:rPr lang="en-US" sz="2000">
                          <a:latin typeface="Open Sans"/>
                          <a:ea typeface="Open Sans"/>
                          <a:cs typeface="Open Sans"/>
                          <a:sym typeface="Open Sans"/>
                        </a:rPr>
                        <a:t>UI</a:t>
                      </a:r>
                      <a:endParaRPr sz="2000">
                        <a:latin typeface="Open Sans"/>
                        <a:ea typeface="Open Sans"/>
                        <a:cs typeface="Open Sans"/>
                        <a:sym typeface="Open Sans"/>
                      </a:endParaRPr>
                    </a:p>
                  </a:txBody>
                  <a:tcPr marT="91425" marB="91425" marR="91425" marL="91425" anchor="ctr"/>
                </a:tc>
                <a:tc>
                  <a:txBody>
                    <a:bodyPr/>
                    <a:lstStyle/>
                    <a:p>
                      <a:pPr indent="0" lvl="0" marL="0" rtl="0" algn="ctr">
                        <a:spcBef>
                          <a:spcPts val="0"/>
                        </a:spcBef>
                        <a:spcAft>
                          <a:spcPts val="0"/>
                        </a:spcAft>
                        <a:buNone/>
                      </a:pPr>
                      <a:r>
                        <a:rPr lang="en-US" sz="2000">
                          <a:latin typeface="Open Sans"/>
                          <a:ea typeface="Open Sans"/>
                          <a:cs typeface="Open Sans"/>
                          <a:sym typeface="Open Sans"/>
                        </a:rPr>
                        <a:t>API</a:t>
                      </a:r>
                      <a:endParaRPr sz="2000">
                        <a:latin typeface="Open Sans"/>
                        <a:ea typeface="Open Sans"/>
                        <a:cs typeface="Open Sans"/>
                        <a:sym typeface="Open Sans"/>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en-US" sz="2000">
                          <a:latin typeface="Open Sans"/>
                          <a:ea typeface="Open Sans"/>
                          <a:cs typeface="Open Sans"/>
                          <a:sym typeface="Open Sans"/>
                        </a:rPr>
                        <a:t>Blockchain (BC) &amp; Smart Contract (SC)</a:t>
                      </a:r>
                      <a:endParaRPr sz="2000">
                        <a:latin typeface="Open Sans"/>
                        <a:ea typeface="Open Sans"/>
                        <a:cs typeface="Open Sans"/>
                        <a:sym typeface="Open Sans"/>
                      </a:endParaRPr>
                    </a:p>
                  </a:txBody>
                  <a:tcPr marT="91425" marB="91425" marR="91425" marL="91425" anchor="ctr"/>
                </a:tc>
                <a:tc>
                  <a:txBody>
                    <a:bodyPr/>
                    <a:lstStyle/>
                    <a:p>
                      <a:pPr indent="0" lvl="0" marL="0" rtl="0" algn="ctr">
                        <a:spcBef>
                          <a:spcPts val="0"/>
                        </a:spcBef>
                        <a:spcAft>
                          <a:spcPts val="0"/>
                        </a:spcAft>
                        <a:buNone/>
                      </a:pPr>
                      <a:r>
                        <a:rPr lang="en-US" sz="1800">
                          <a:latin typeface="Open Sans"/>
                          <a:ea typeface="Open Sans"/>
                          <a:cs typeface="Open Sans"/>
                          <a:sym typeface="Open Sans"/>
                          <a:extLst>
                            <a:ext uri="http://customooxmlschemas.google.com/">
                              <go:slidesCustomData xmlns:go="http://customooxmlschemas.google.com/" textRoundtripDataId="5"/>
                            </a:ext>
                          </a:extLst>
                        </a:rPr>
                        <a:t>Publishers</a:t>
                      </a:r>
                      <a:r>
                        <a:rPr lang="en-US" sz="1800">
                          <a:latin typeface="Open Sans"/>
                          <a:ea typeface="Open Sans"/>
                          <a:cs typeface="Open Sans"/>
                          <a:sym typeface="Open Sans"/>
                        </a:rPr>
                        <a:t> &amp; Subscribers</a:t>
                      </a:r>
                      <a:endParaRPr sz="1800">
                        <a:latin typeface="Open Sans"/>
                        <a:ea typeface="Open Sans"/>
                        <a:cs typeface="Open Sans"/>
                        <a:sym typeface="Open Sans"/>
                      </a:endParaRPr>
                    </a:p>
                  </a:txBody>
                  <a:tcPr marT="91425" marB="91425" marR="91425" marL="91425" anchor="ctr">
                    <a:solidFill>
                      <a:srgbClr val="F4CCCC"/>
                    </a:solidFill>
                  </a:tcPr>
                </a:tc>
              </a:tr>
              <a:tr h="3167125">
                <a:tc>
                  <a:txBody>
                    <a:bodyPr/>
                    <a:lstStyle/>
                    <a:p>
                      <a:pPr indent="-186690" lvl="0" marL="228600" rtl="0" algn="l">
                        <a:spcBef>
                          <a:spcPts val="320"/>
                        </a:spcBef>
                        <a:spcAft>
                          <a:spcPts val="0"/>
                        </a:spcAft>
                        <a:buClr>
                          <a:srgbClr val="6E6259"/>
                        </a:buClr>
                        <a:buSzPts val="1500"/>
                        <a:buFont typeface="Open Sans"/>
                        <a:buChar char="●"/>
                      </a:pPr>
                      <a:r>
                        <a:rPr lang="en-US" sz="1500">
                          <a:solidFill>
                            <a:srgbClr val="6E6259"/>
                          </a:solidFill>
                          <a:latin typeface="Open Sans"/>
                          <a:ea typeface="Open Sans"/>
                          <a:cs typeface="Open Sans"/>
                          <a:sym typeface="Open Sans"/>
                        </a:rPr>
                        <a:t>Used via web browser</a:t>
                      </a:r>
                      <a:endParaRPr sz="1500">
                        <a:solidFill>
                          <a:srgbClr val="6E6259"/>
                        </a:solidFill>
                        <a:latin typeface="Open Sans"/>
                        <a:ea typeface="Open Sans"/>
                        <a:cs typeface="Open Sans"/>
                        <a:sym typeface="Open Sans"/>
                      </a:endParaRPr>
                    </a:p>
                    <a:p>
                      <a:pPr indent="-186690" lvl="0" marL="228600" rtl="0" algn="l">
                        <a:spcBef>
                          <a:spcPts val="0"/>
                        </a:spcBef>
                        <a:spcAft>
                          <a:spcPts val="0"/>
                        </a:spcAft>
                        <a:buClr>
                          <a:srgbClr val="6E6259"/>
                        </a:buClr>
                        <a:buSzPts val="1500"/>
                        <a:buFont typeface="Open Sans"/>
                        <a:buChar char="●"/>
                      </a:pPr>
                      <a:r>
                        <a:rPr lang="en-US" sz="1500">
                          <a:solidFill>
                            <a:srgbClr val="6E6259"/>
                          </a:solidFill>
                          <a:latin typeface="Open Sans"/>
                          <a:ea typeface="Open Sans"/>
                          <a:cs typeface="Open Sans"/>
                          <a:sym typeface="Open Sans"/>
                        </a:rPr>
                        <a:t>Works independently</a:t>
                      </a:r>
                      <a:endParaRPr sz="1500">
                        <a:solidFill>
                          <a:srgbClr val="6E6259"/>
                        </a:solidFill>
                        <a:latin typeface="Open Sans"/>
                        <a:ea typeface="Open Sans"/>
                        <a:cs typeface="Open Sans"/>
                        <a:sym typeface="Open Sans"/>
                      </a:endParaRPr>
                    </a:p>
                    <a:p>
                      <a:pPr indent="-186690" lvl="0" marL="228600" rtl="0" algn="l">
                        <a:spcBef>
                          <a:spcPts val="0"/>
                        </a:spcBef>
                        <a:spcAft>
                          <a:spcPts val="0"/>
                        </a:spcAft>
                        <a:buClr>
                          <a:srgbClr val="6E6259"/>
                        </a:buClr>
                        <a:buSzPts val="1500"/>
                        <a:buFont typeface="Open Sans"/>
                        <a:buChar char="●"/>
                      </a:pPr>
                      <a:r>
                        <a:rPr lang="en-US" sz="1500">
                          <a:solidFill>
                            <a:srgbClr val="6E6259"/>
                          </a:solidFill>
                          <a:latin typeface="Open Sans"/>
                          <a:ea typeface="Open Sans"/>
                          <a:cs typeface="Open Sans"/>
                          <a:sym typeface="Open Sans"/>
                        </a:rPr>
                        <a:t>Users can:</a:t>
                      </a:r>
                      <a:endParaRPr sz="1500">
                        <a:solidFill>
                          <a:srgbClr val="6E6259"/>
                        </a:solidFill>
                        <a:latin typeface="Open Sans"/>
                        <a:ea typeface="Open Sans"/>
                        <a:cs typeface="Open Sans"/>
                        <a:sym typeface="Open Sans"/>
                      </a:endParaRPr>
                    </a:p>
                    <a:p>
                      <a:pPr indent="-180340" lvl="1" marL="411480" rtl="0" algn="l">
                        <a:spcBef>
                          <a:spcPts val="0"/>
                        </a:spcBef>
                        <a:spcAft>
                          <a:spcPts val="0"/>
                        </a:spcAft>
                        <a:buClr>
                          <a:srgbClr val="6E6259"/>
                        </a:buClr>
                        <a:buSzPts val="1400"/>
                        <a:buFont typeface="Open Sans"/>
                        <a:buChar char="○"/>
                      </a:pPr>
                      <a:r>
                        <a:rPr lang="en-US">
                          <a:solidFill>
                            <a:srgbClr val="6E6259"/>
                          </a:solidFill>
                          <a:latin typeface="Open Sans"/>
                          <a:ea typeface="Open Sans"/>
                          <a:cs typeface="Open Sans"/>
                          <a:sym typeface="Open Sans"/>
                        </a:rPr>
                        <a:t>Make requests </a:t>
                      </a:r>
                      <a:endParaRPr>
                        <a:solidFill>
                          <a:srgbClr val="6E6259"/>
                        </a:solidFill>
                        <a:latin typeface="Open Sans"/>
                        <a:ea typeface="Open Sans"/>
                        <a:cs typeface="Open Sans"/>
                        <a:sym typeface="Open Sans"/>
                      </a:endParaRPr>
                    </a:p>
                    <a:p>
                      <a:pPr indent="-180340" lvl="1" marL="411480" rtl="0" algn="l">
                        <a:spcBef>
                          <a:spcPts val="0"/>
                        </a:spcBef>
                        <a:spcAft>
                          <a:spcPts val="0"/>
                        </a:spcAft>
                        <a:buClr>
                          <a:srgbClr val="6E6259"/>
                        </a:buClr>
                        <a:buSzPts val="1400"/>
                        <a:buFont typeface="Open Sans"/>
                        <a:buChar char="○"/>
                      </a:pPr>
                      <a:r>
                        <a:rPr lang="en-US">
                          <a:solidFill>
                            <a:srgbClr val="6E6259"/>
                          </a:solidFill>
                          <a:latin typeface="Open Sans"/>
                          <a:ea typeface="Open Sans"/>
                          <a:cs typeface="Open Sans"/>
                          <a:sym typeface="Open Sans"/>
                        </a:rPr>
                        <a:t>Display returned data</a:t>
                      </a:r>
                      <a:endParaRPr>
                        <a:solidFill>
                          <a:srgbClr val="6E6259"/>
                        </a:solidFill>
                        <a:latin typeface="Open Sans"/>
                        <a:ea typeface="Open Sans"/>
                        <a:cs typeface="Open Sans"/>
                        <a:sym typeface="Open Sans"/>
                      </a:endParaRPr>
                    </a:p>
                    <a:p>
                      <a:pPr indent="-180340" lvl="1" marL="411480" marR="0" rtl="0" algn="l">
                        <a:spcBef>
                          <a:spcPts val="0"/>
                        </a:spcBef>
                        <a:spcAft>
                          <a:spcPts val="0"/>
                        </a:spcAft>
                        <a:buClr>
                          <a:srgbClr val="6E6259"/>
                        </a:buClr>
                        <a:buSzPts val="1400"/>
                        <a:buFont typeface="Open Sans"/>
                        <a:buChar char="○"/>
                      </a:pPr>
                      <a:r>
                        <a:rPr lang="en-US">
                          <a:solidFill>
                            <a:srgbClr val="6E6259"/>
                          </a:solidFill>
                          <a:latin typeface="Open Sans"/>
                          <a:ea typeface="Open Sans"/>
                          <a:cs typeface="Open Sans"/>
                          <a:sym typeface="Open Sans"/>
                          <a:extLst>
                            <a:ext uri="http://customooxmlschemas.google.com/">
                              <go:slidesCustomData xmlns:go="http://customooxmlschemas.google.com/" textRoundtripDataId="6"/>
                            </a:ext>
                          </a:extLst>
                        </a:rPr>
                        <a:t>Issue commands</a:t>
                      </a:r>
                      <a:r>
                        <a:rPr lang="en-US">
                          <a:solidFill>
                            <a:srgbClr val="6E6259"/>
                          </a:solidFill>
                          <a:latin typeface="Open Sans"/>
                          <a:ea typeface="Open Sans"/>
                          <a:cs typeface="Open Sans"/>
                          <a:sym typeface="Open Sans"/>
                        </a:rPr>
                        <a:t> to Publishers to start/stop publishing data</a:t>
                      </a:r>
                      <a:endParaRPr>
                        <a:solidFill>
                          <a:srgbClr val="6E6259"/>
                        </a:solidFill>
                        <a:latin typeface="Open Sans"/>
                        <a:ea typeface="Open Sans"/>
                        <a:cs typeface="Open Sans"/>
                        <a:sym typeface="Open Sans"/>
                      </a:endParaRPr>
                    </a:p>
                  </a:txBody>
                  <a:tcPr marT="45700" marB="45700" marR="45700" marL="45700"/>
                </a:tc>
                <a:tc>
                  <a:txBody>
                    <a:bodyPr/>
                    <a:lstStyle/>
                    <a:p>
                      <a:pPr indent="-186690" lvl="0" marL="228600" rtl="0" algn="l">
                        <a:spcBef>
                          <a:spcPts val="320"/>
                        </a:spcBef>
                        <a:spcAft>
                          <a:spcPts val="0"/>
                        </a:spcAft>
                        <a:buClr>
                          <a:srgbClr val="6E6259"/>
                        </a:buClr>
                        <a:buSzPts val="1500"/>
                        <a:buFont typeface="Open Sans"/>
                        <a:buChar char="●"/>
                      </a:pPr>
                      <a:r>
                        <a:rPr lang="en-US" sz="1500">
                          <a:solidFill>
                            <a:srgbClr val="6E6259"/>
                          </a:solidFill>
                          <a:latin typeface="Open Sans"/>
                          <a:ea typeface="Open Sans"/>
                          <a:cs typeface="Open Sans"/>
                          <a:sym typeface="Open Sans"/>
                        </a:rPr>
                        <a:t>Requires authentication for use</a:t>
                      </a:r>
                      <a:endParaRPr sz="1500">
                        <a:solidFill>
                          <a:srgbClr val="6E6259"/>
                        </a:solidFill>
                        <a:latin typeface="Open Sans"/>
                        <a:ea typeface="Open Sans"/>
                        <a:cs typeface="Open Sans"/>
                        <a:sym typeface="Open Sans"/>
                      </a:endParaRPr>
                    </a:p>
                    <a:p>
                      <a:pPr indent="-186690" lvl="0" marL="228600" rtl="0" algn="l">
                        <a:spcBef>
                          <a:spcPts val="0"/>
                        </a:spcBef>
                        <a:spcAft>
                          <a:spcPts val="0"/>
                        </a:spcAft>
                        <a:buClr>
                          <a:srgbClr val="6E6259"/>
                        </a:buClr>
                        <a:buSzPts val="1500"/>
                        <a:buFont typeface="Open Sans"/>
                        <a:buChar char="●"/>
                      </a:pPr>
                      <a:r>
                        <a:rPr lang="en-US" sz="1500">
                          <a:solidFill>
                            <a:srgbClr val="6E6259"/>
                          </a:solidFill>
                          <a:latin typeface="Open Sans"/>
                          <a:ea typeface="Open Sans"/>
                          <a:cs typeface="Open Sans"/>
                          <a:sym typeface="Open Sans"/>
                        </a:rPr>
                        <a:t>Uses BC Nodes to authenticate</a:t>
                      </a:r>
                      <a:endParaRPr sz="1500">
                        <a:solidFill>
                          <a:srgbClr val="6E6259"/>
                        </a:solidFill>
                        <a:latin typeface="Open Sans"/>
                        <a:ea typeface="Open Sans"/>
                        <a:cs typeface="Open Sans"/>
                        <a:sym typeface="Open Sans"/>
                      </a:endParaRPr>
                    </a:p>
                    <a:p>
                      <a:pPr indent="-186690" lvl="0" marL="228600" rtl="0" algn="l">
                        <a:spcBef>
                          <a:spcPts val="0"/>
                        </a:spcBef>
                        <a:spcAft>
                          <a:spcPts val="0"/>
                        </a:spcAft>
                        <a:buClr>
                          <a:srgbClr val="6E6259"/>
                        </a:buClr>
                        <a:buSzPts val="1500"/>
                        <a:buFont typeface="Open Sans"/>
                        <a:buChar char="●"/>
                      </a:pPr>
                      <a:r>
                        <a:rPr lang="en-US" sz="1500">
                          <a:solidFill>
                            <a:srgbClr val="6E6259"/>
                          </a:solidFill>
                          <a:latin typeface="Open Sans"/>
                          <a:ea typeface="Open Sans"/>
                          <a:cs typeface="Open Sans"/>
                          <a:sym typeface="Open Sans"/>
                        </a:rPr>
                        <a:t>Allows use of Smart Contract functions</a:t>
                      </a:r>
                      <a:endParaRPr sz="1500">
                        <a:latin typeface="Open Sans"/>
                        <a:ea typeface="Open Sans"/>
                        <a:cs typeface="Open Sans"/>
                        <a:sym typeface="Open Sans"/>
                      </a:endParaRPr>
                    </a:p>
                  </a:txBody>
                  <a:tcPr marT="45700" marB="45700" marR="45700" marL="45700">
                    <a:solidFill>
                      <a:srgbClr val="F4CCCC"/>
                    </a:solidFill>
                  </a:tcPr>
                </a:tc>
                <a:tc>
                  <a:txBody>
                    <a:bodyPr/>
                    <a:lstStyle/>
                    <a:p>
                      <a:pPr indent="-186690" lvl="0" marL="228600" rtl="0" algn="l">
                        <a:spcBef>
                          <a:spcPts val="32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Has ≥5 organizations</a:t>
                      </a:r>
                      <a:endParaRPr sz="1500">
                        <a:solidFill>
                          <a:srgbClr val="666666"/>
                        </a:solidFill>
                        <a:latin typeface="Open Sans"/>
                        <a:ea typeface="Open Sans"/>
                        <a:cs typeface="Open Sans"/>
                        <a:sym typeface="Open Sans"/>
                      </a:endParaRPr>
                    </a:p>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Uses raft consensus</a:t>
                      </a:r>
                      <a:endParaRPr sz="1500">
                        <a:solidFill>
                          <a:srgbClr val="666666"/>
                        </a:solidFill>
                        <a:latin typeface="Open Sans"/>
                        <a:ea typeface="Open Sans"/>
                        <a:cs typeface="Open Sans"/>
                        <a:sym typeface="Open Sans"/>
                      </a:endParaRPr>
                    </a:p>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Has multiple nodes as orderers</a:t>
                      </a:r>
                      <a:endParaRPr sz="1500">
                        <a:solidFill>
                          <a:srgbClr val="666666"/>
                        </a:solidFill>
                        <a:latin typeface="Open Sans"/>
                        <a:ea typeface="Open Sans"/>
                        <a:cs typeface="Open Sans"/>
                        <a:sym typeface="Open Sans"/>
                      </a:endParaRPr>
                    </a:p>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Supports read</a:t>
                      </a:r>
                      <a:r>
                        <a:rPr lang="en-US" sz="1500">
                          <a:solidFill>
                            <a:srgbClr val="666666"/>
                          </a:solidFill>
                          <a:latin typeface="Open Sans"/>
                          <a:ea typeface="Open Sans"/>
                          <a:cs typeface="Open Sans"/>
                          <a:sym typeface="Open Sans"/>
                        </a:rPr>
                        <a:t>, </a:t>
                      </a:r>
                      <a:r>
                        <a:rPr lang="en-US" sz="1500">
                          <a:solidFill>
                            <a:srgbClr val="666666"/>
                          </a:solidFill>
                          <a:latin typeface="Open Sans"/>
                          <a:ea typeface="Open Sans"/>
                          <a:cs typeface="Open Sans"/>
                          <a:sym typeface="Open Sans"/>
                        </a:rPr>
                        <a:t>update, delete, &amp; query data functions</a:t>
                      </a:r>
                      <a:endParaRPr sz="1500">
                        <a:solidFill>
                          <a:srgbClr val="666666"/>
                        </a:solidFill>
                        <a:latin typeface="Open Sans"/>
                        <a:ea typeface="Open Sans"/>
                        <a:cs typeface="Open Sans"/>
                        <a:sym typeface="Open Sans"/>
                      </a:endParaRPr>
                    </a:p>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extLst>
                            <a:ext uri="http://customooxmlschemas.google.com/">
                              <go:slidesCustomData xmlns:go="http://customooxmlschemas.google.com/" textRoundtripDataId="7"/>
                            </a:ext>
                          </a:extLst>
                        </a:rPr>
                        <a:t>Stores records on the ledger</a:t>
                      </a:r>
                      <a:endParaRPr sz="1500">
                        <a:solidFill>
                          <a:srgbClr val="666666"/>
                        </a:solidFill>
                        <a:latin typeface="Open Sans"/>
                        <a:ea typeface="Open Sans"/>
                        <a:cs typeface="Open Sans"/>
                        <a:sym typeface="Open Sans"/>
                      </a:endParaRPr>
                    </a:p>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Defines 2+ endorsing nodes for consensus</a:t>
                      </a:r>
                      <a:endParaRPr sz="1500">
                        <a:solidFill>
                          <a:srgbClr val="666666"/>
                        </a:solidFill>
                        <a:latin typeface="Open Sans"/>
                        <a:ea typeface="Open Sans"/>
                        <a:cs typeface="Open Sans"/>
                        <a:sym typeface="Open Sans"/>
                      </a:endParaRPr>
                    </a:p>
                  </a:txBody>
                  <a:tcPr marT="45700" marB="45700" marR="45700" marL="45700"/>
                </a:tc>
                <a:tc>
                  <a:txBody>
                    <a:bodyPr/>
                    <a:lstStyle/>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3 Publishers running, each publishing to 1 BC o</a:t>
                      </a:r>
                      <a:r>
                        <a:rPr lang="en-US" sz="1500">
                          <a:solidFill>
                            <a:srgbClr val="666666"/>
                          </a:solidFill>
                          <a:latin typeface="Open Sans"/>
                          <a:ea typeface="Open Sans"/>
                          <a:cs typeface="Open Sans"/>
                          <a:sym typeface="Open Sans"/>
                        </a:rPr>
                        <a:t>rganization</a:t>
                      </a:r>
                      <a:r>
                        <a:rPr lang="en-US" sz="1500">
                          <a:solidFill>
                            <a:srgbClr val="666666"/>
                          </a:solidFill>
                          <a:latin typeface="Open Sans"/>
                          <a:ea typeface="Open Sans"/>
                          <a:cs typeface="Open Sans"/>
                          <a:sym typeface="Open Sans"/>
                        </a:rPr>
                        <a:t> </a:t>
                      </a:r>
                      <a:endParaRPr sz="1500">
                        <a:solidFill>
                          <a:srgbClr val="666666"/>
                        </a:solidFill>
                        <a:latin typeface="Open Sans"/>
                        <a:ea typeface="Open Sans"/>
                        <a:cs typeface="Open Sans"/>
                        <a:sym typeface="Open Sans"/>
                      </a:endParaRPr>
                    </a:p>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Publishers sends BC the data decoded from some PCAP file.</a:t>
                      </a:r>
                      <a:endParaRPr sz="1500">
                        <a:solidFill>
                          <a:srgbClr val="666666"/>
                        </a:solidFill>
                        <a:latin typeface="Open Sans"/>
                        <a:ea typeface="Open Sans"/>
                        <a:cs typeface="Open Sans"/>
                        <a:sym typeface="Open Sans"/>
                      </a:endParaRPr>
                    </a:p>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Publisher sends newly published record IDs to Subscriber</a:t>
                      </a:r>
                      <a:endParaRPr sz="1500">
                        <a:solidFill>
                          <a:srgbClr val="666666"/>
                        </a:solidFill>
                        <a:latin typeface="Open Sans"/>
                        <a:ea typeface="Open Sans"/>
                        <a:cs typeface="Open Sans"/>
                        <a:sym typeface="Open Sans"/>
                      </a:endParaRPr>
                    </a:p>
                    <a:p>
                      <a:pPr indent="-186690" lvl="0" marL="228600" rtl="0" algn="l">
                        <a:spcBef>
                          <a:spcPts val="0"/>
                        </a:spcBef>
                        <a:spcAft>
                          <a:spcPts val="0"/>
                        </a:spcAft>
                        <a:buClr>
                          <a:srgbClr val="666666"/>
                        </a:buClr>
                        <a:buSzPts val="1500"/>
                        <a:buFont typeface="Open Sans"/>
                        <a:buChar char="●"/>
                      </a:pPr>
                      <a:r>
                        <a:rPr lang="en-US" sz="1500">
                          <a:solidFill>
                            <a:srgbClr val="666666"/>
                          </a:solidFill>
                          <a:latin typeface="Open Sans"/>
                          <a:ea typeface="Open Sans"/>
                          <a:cs typeface="Open Sans"/>
                          <a:sym typeface="Open Sans"/>
                        </a:rPr>
                        <a:t>Upon receiving new record ID, Subscriber queries the BC using the new ID</a:t>
                      </a:r>
                      <a:endParaRPr sz="1500">
                        <a:solidFill>
                          <a:srgbClr val="666666"/>
                        </a:solidFill>
                        <a:latin typeface="Open Sans"/>
                        <a:ea typeface="Open Sans"/>
                        <a:cs typeface="Open Sans"/>
                        <a:sym typeface="Open Sans"/>
                      </a:endParaRPr>
                    </a:p>
                  </a:txBody>
                  <a:tcPr marT="45700" marB="45700" marR="45700" marL="45700">
                    <a:solidFill>
                      <a:srgbClr val="F4CCCC"/>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8"/>
          <p:cNvSpPr txBox="1"/>
          <p:nvPr>
            <p:ph type="title"/>
          </p:nvPr>
        </p:nvSpPr>
        <p:spPr>
          <a:xfrm>
            <a:off x="0" y="0"/>
            <a:ext cx="91440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000" u="sng"/>
              <a:t>Constraints &amp; Considerations</a:t>
            </a:r>
            <a:endParaRPr/>
          </a:p>
        </p:txBody>
      </p:sp>
      <p:sp>
        <p:nvSpPr>
          <p:cNvPr id="114" name="Google Shape;114;p8"/>
          <p:cNvSpPr txBox="1"/>
          <p:nvPr>
            <p:ph idx="1" type="body"/>
          </p:nvPr>
        </p:nvSpPr>
        <p:spPr>
          <a:xfrm>
            <a:off x="0" y="781050"/>
            <a:ext cx="7058100" cy="3581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1600"/>
              <a:buChar char="•"/>
            </a:pPr>
            <a:r>
              <a:rPr lang="en-US" sz="2000">
                <a:solidFill>
                  <a:srgbClr val="000000"/>
                </a:solidFill>
              </a:rPr>
              <a:t>Constraints:</a:t>
            </a:r>
            <a:endParaRPr>
              <a:solidFill>
                <a:srgbClr val="000000"/>
              </a:solidFill>
            </a:endParaRPr>
          </a:p>
          <a:p>
            <a:pPr indent="-309880" lvl="1" marL="742950" rtl="0" algn="l">
              <a:spcBef>
                <a:spcPts val="280"/>
              </a:spcBef>
              <a:spcAft>
                <a:spcPts val="0"/>
              </a:spcAft>
              <a:buSzPts val="1500"/>
              <a:buChar char="•"/>
            </a:pPr>
            <a:r>
              <a:rPr lang="en-US" sz="1500"/>
              <a:t>No budget</a:t>
            </a:r>
            <a:endParaRPr sz="1500"/>
          </a:p>
          <a:p>
            <a:pPr indent="-309880" lvl="1" marL="742950" rtl="0" algn="l">
              <a:spcBef>
                <a:spcPts val="280"/>
              </a:spcBef>
              <a:spcAft>
                <a:spcPts val="0"/>
              </a:spcAft>
              <a:buSzPts val="1500"/>
              <a:buChar char="•"/>
            </a:pPr>
            <a:r>
              <a:rPr lang="en-US" sz="1500"/>
              <a:t>M</a:t>
            </a:r>
            <a:r>
              <a:rPr lang="en-US" sz="1500"/>
              <a:t>ust use JavaScript, blockchain, &amp; Hyperledger Fabric</a:t>
            </a:r>
            <a:endParaRPr sz="1500"/>
          </a:p>
          <a:p>
            <a:pPr indent="-289560" lvl="1" marL="742950" rtl="0" algn="l">
              <a:spcBef>
                <a:spcPts val="280"/>
              </a:spcBef>
              <a:spcAft>
                <a:spcPts val="0"/>
              </a:spcAft>
              <a:buSzPts val="1500"/>
              <a:buChar char="•"/>
            </a:pPr>
            <a:r>
              <a:rPr lang="en-US" sz="1500"/>
              <a:t>Hardware hosting the network has storage limitations</a:t>
            </a:r>
            <a:endParaRPr sz="1500"/>
          </a:p>
          <a:p>
            <a:pPr indent="0" lvl="1" marL="457200" rtl="0" algn="l">
              <a:spcBef>
                <a:spcPts val="280"/>
              </a:spcBef>
              <a:spcAft>
                <a:spcPts val="0"/>
              </a:spcAft>
              <a:buSzPts val="1120"/>
              <a:buNone/>
            </a:pPr>
            <a:r>
              <a:t/>
            </a:r>
            <a:endParaRPr sz="1400"/>
          </a:p>
          <a:p>
            <a:pPr indent="-342900" lvl="0" marL="342900" rtl="0" algn="l">
              <a:spcBef>
                <a:spcPts val="400"/>
              </a:spcBef>
              <a:spcAft>
                <a:spcPts val="0"/>
              </a:spcAft>
              <a:buClr>
                <a:srgbClr val="000000"/>
              </a:buClr>
              <a:buSzPts val="1600"/>
              <a:buChar char="•"/>
            </a:pPr>
            <a:r>
              <a:rPr lang="en-US" sz="2000">
                <a:solidFill>
                  <a:srgbClr val="000000"/>
                </a:solidFill>
              </a:rPr>
              <a:t>Considerations:</a:t>
            </a:r>
            <a:endParaRPr>
              <a:solidFill>
                <a:srgbClr val="000000"/>
              </a:solidFill>
            </a:endParaRPr>
          </a:p>
          <a:p>
            <a:pPr indent="-292100" lvl="1" marL="742950" rtl="0" algn="l">
              <a:spcBef>
                <a:spcPts val="280"/>
              </a:spcBef>
              <a:spcAft>
                <a:spcPts val="0"/>
              </a:spcAft>
              <a:buSzPts val="1220"/>
              <a:buChar char="•"/>
            </a:pPr>
            <a:r>
              <a:rPr lang="en-US" sz="1500"/>
              <a:t>Original</a:t>
            </a:r>
            <a:r>
              <a:rPr lang="en-US" sz="1500"/>
              <a:t> software choice for framework was depreciated</a:t>
            </a:r>
            <a:endParaRPr sz="2700"/>
          </a:p>
          <a:p>
            <a:pPr indent="-292100" lvl="1" marL="742950" rtl="0" algn="l">
              <a:spcBef>
                <a:spcPts val="280"/>
              </a:spcBef>
              <a:spcAft>
                <a:spcPts val="0"/>
              </a:spcAft>
              <a:buSzPts val="1220"/>
              <a:buChar char="•"/>
            </a:pPr>
            <a:r>
              <a:rPr lang="en-US" sz="1500"/>
              <a:t>Software choices must work with an API</a:t>
            </a:r>
            <a:endParaRPr sz="2700"/>
          </a:p>
          <a:p>
            <a:pPr indent="-292100" lvl="1" marL="742950" rtl="0" algn="l">
              <a:spcBef>
                <a:spcPts val="280"/>
              </a:spcBef>
              <a:spcAft>
                <a:spcPts val="0"/>
              </a:spcAft>
              <a:buSzPts val="1220"/>
              <a:buChar char="•"/>
            </a:pPr>
            <a:r>
              <a:rPr lang="en-US" sz="1500"/>
              <a:t>W</a:t>
            </a:r>
            <a:r>
              <a:rPr lang="en-US" sz="1500"/>
              <a:t>orking with live data, </a:t>
            </a:r>
            <a:r>
              <a:rPr lang="en-US" sz="1500"/>
              <a:t>possibly</a:t>
            </a:r>
            <a:r>
              <a:rPr lang="en-US" sz="1500"/>
              <a:t> operated on in real time</a:t>
            </a:r>
            <a:endParaRPr sz="2700"/>
          </a:p>
        </p:txBody>
      </p:sp>
      <p:sp>
        <p:nvSpPr>
          <p:cNvPr id="115" name="Google Shape;115;p8"/>
          <p:cNvSpPr txBox="1"/>
          <p:nvPr>
            <p:ph idx="2" type="body"/>
          </p:nvPr>
        </p:nvSpPr>
        <p:spPr>
          <a:xfrm>
            <a:off x="6022175" y="4717050"/>
            <a:ext cx="29694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Plan</a:t>
            </a:r>
            <a:endParaRPr/>
          </a:p>
        </p:txBody>
      </p:sp>
      <p:sp>
        <p:nvSpPr>
          <p:cNvPr id="116" name="Google Shape;116;p8"/>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Anthony</a:t>
            </a:r>
            <a:endParaRPr/>
          </a:p>
        </p:txBody>
      </p:sp>
      <p:pic>
        <p:nvPicPr>
          <p:cNvPr id="117" name="Google Shape;117;p8"/>
          <p:cNvPicPr preferRelativeResize="0"/>
          <p:nvPr/>
        </p:nvPicPr>
        <p:blipFill>
          <a:blip r:embed="rId3">
            <a:alphaModFix/>
          </a:blip>
          <a:stretch>
            <a:fillRect/>
          </a:stretch>
        </p:blipFill>
        <p:spPr>
          <a:xfrm>
            <a:off x="7286625" y="0"/>
            <a:ext cx="1857375" cy="1857375"/>
          </a:xfrm>
          <a:prstGeom prst="rect">
            <a:avLst/>
          </a:prstGeom>
          <a:noFill/>
          <a:ln>
            <a:noFill/>
          </a:ln>
        </p:spPr>
      </p:pic>
      <p:pic>
        <p:nvPicPr>
          <p:cNvPr id="118" name="Google Shape;118;p8"/>
          <p:cNvPicPr preferRelativeResize="0"/>
          <p:nvPr/>
        </p:nvPicPr>
        <p:blipFill>
          <a:blip r:embed="rId4">
            <a:alphaModFix/>
          </a:blip>
          <a:stretch>
            <a:fillRect/>
          </a:stretch>
        </p:blipFill>
        <p:spPr>
          <a:xfrm>
            <a:off x="5663545" y="2193907"/>
            <a:ext cx="2781925" cy="218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graphicFrame>
        <p:nvGraphicFramePr>
          <p:cNvPr id="123" name="Google Shape;123;p11"/>
          <p:cNvGraphicFramePr/>
          <p:nvPr/>
        </p:nvGraphicFramePr>
        <p:xfrm>
          <a:off x="0" y="0"/>
          <a:ext cx="3000000" cy="3000000"/>
        </p:xfrm>
        <a:graphic>
          <a:graphicData uri="http://schemas.openxmlformats.org/drawingml/2006/table">
            <a:tbl>
              <a:tblPr>
                <a:noFill/>
                <a:tableStyleId>{B2E278FE-225A-466C-B39D-78524143BE97}</a:tableStyleId>
              </a:tblPr>
              <a:tblGrid>
                <a:gridCol w="3847975"/>
                <a:gridCol w="5296025"/>
              </a:tblGrid>
              <a:tr h="1078725">
                <a:tc>
                  <a:txBody>
                    <a:bodyPr/>
                    <a:lstStyle/>
                    <a:p>
                      <a:pPr indent="0" lvl="0" marL="0" marR="0" rtl="0" algn="ctr">
                        <a:spcBef>
                          <a:spcPts val="0"/>
                        </a:spcBef>
                        <a:spcAft>
                          <a:spcPts val="0"/>
                        </a:spcAft>
                        <a:buNone/>
                      </a:pPr>
                      <a:r>
                        <a:rPr b="1" i="0" lang="en-US" sz="2400" u="sng" cap="none" strike="noStrike">
                          <a:solidFill>
                            <a:srgbClr val="C8102E"/>
                          </a:solidFill>
                          <a:latin typeface="Open Sans"/>
                          <a:ea typeface="Open Sans"/>
                          <a:cs typeface="Open Sans"/>
                          <a:sym typeface="Open Sans"/>
                        </a:rPr>
                        <a:t>Possible Risks</a:t>
                      </a:r>
                      <a:endParaRPr b="1" sz="2400" u="sng" cap="none" strike="noStrike">
                        <a:solidFill>
                          <a:srgbClr val="C8102E"/>
                        </a:solidFill>
                        <a:latin typeface="Open Sans"/>
                        <a:ea typeface="Open Sans"/>
                        <a:cs typeface="Open Sans"/>
                        <a:sym typeface="Open Sans"/>
                      </a:endParaRPr>
                    </a:p>
                  </a:txBody>
                  <a:tcPr marT="84200" marB="84200" marR="84200" marL="842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sng" cap="none" strike="noStrike">
                          <a:solidFill>
                            <a:srgbClr val="C8102E"/>
                          </a:solidFill>
                          <a:latin typeface="Open Sans"/>
                          <a:ea typeface="Open Sans"/>
                          <a:cs typeface="Open Sans"/>
                          <a:sym typeface="Open Sans"/>
                        </a:rPr>
                        <a:t>Mitigation Action</a:t>
                      </a:r>
                      <a:endParaRPr b="1" sz="2400" u="sng" cap="none" strike="noStrike">
                        <a:solidFill>
                          <a:srgbClr val="C8102E"/>
                        </a:solidFill>
                        <a:latin typeface="Open Sans"/>
                        <a:ea typeface="Open Sans"/>
                        <a:cs typeface="Open Sans"/>
                        <a:sym typeface="Open Sans"/>
                      </a:endParaRPr>
                    </a:p>
                  </a:txBody>
                  <a:tcPr marT="84200" marB="84200" marR="84200" marL="842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67250">
                <a:tc>
                  <a:txBody>
                    <a:bodyPr/>
                    <a:lstStyle/>
                    <a:p>
                      <a:pPr indent="-355600" lvl="0" marL="457200" marR="0" rtl="0" algn="l">
                        <a:spcBef>
                          <a:spcPts val="0"/>
                        </a:spcBef>
                        <a:spcAft>
                          <a:spcPts val="0"/>
                        </a:spcAft>
                        <a:buSzPts val="2000"/>
                        <a:buFont typeface="Open Sans"/>
                        <a:buChar char="●"/>
                      </a:pPr>
                      <a:r>
                        <a:rPr b="0" i="0" lang="en-US" sz="2000" u="none" cap="none" strike="noStrike">
                          <a:latin typeface="Open Sans"/>
                          <a:ea typeface="Open Sans"/>
                          <a:cs typeface="Open Sans"/>
                          <a:sym typeface="Open Sans"/>
                        </a:rPr>
                        <a:t>Blockchain</a:t>
                      </a:r>
                      <a:r>
                        <a:rPr lang="en-US" sz="2000">
                          <a:latin typeface="Open Sans"/>
                          <a:ea typeface="Open Sans"/>
                          <a:cs typeface="Open Sans"/>
                          <a:sym typeface="Open Sans"/>
                        </a:rPr>
                        <a:t>’s possibly</a:t>
                      </a:r>
                      <a:r>
                        <a:rPr b="0" i="0" lang="en-US" sz="2000" u="none" cap="none" strike="noStrike">
                          <a:latin typeface="Open Sans"/>
                          <a:ea typeface="Open Sans"/>
                          <a:cs typeface="Open Sans"/>
                          <a:sym typeface="Open Sans"/>
                        </a:rPr>
                        <a:t> wrong for a solution</a:t>
                      </a:r>
                      <a:r>
                        <a:rPr lang="en-US" sz="2000">
                          <a:latin typeface="Open Sans"/>
                          <a:ea typeface="Open Sans"/>
                          <a:cs typeface="Open Sans"/>
                          <a:sym typeface="Open Sans"/>
                        </a:rPr>
                        <a:t>.</a:t>
                      </a:r>
                      <a:endParaRPr sz="3800" u="none" cap="none" strike="noStrike">
                        <a:latin typeface="Open Sans"/>
                        <a:ea typeface="Open Sans"/>
                        <a:cs typeface="Open Sans"/>
                        <a:sym typeface="Open Sans"/>
                      </a:endParaRPr>
                    </a:p>
                  </a:txBody>
                  <a:tcPr marT="84200" marB="84200" marR="84200" marL="842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317500" lvl="0" marL="457200" marR="0" rtl="0" algn="l">
                        <a:spcBef>
                          <a:spcPts val="0"/>
                        </a:spcBef>
                        <a:spcAft>
                          <a:spcPts val="0"/>
                        </a:spcAft>
                        <a:buClr>
                          <a:srgbClr val="6E6259"/>
                        </a:buClr>
                        <a:buSzPts val="1400"/>
                        <a:buFont typeface="Open Sans"/>
                        <a:buChar char="●"/>
                      </a:pPr>
                      <a:r>
                        <a:rPr lang="en-US">
                          <a:solidFill>
                            <a:srgbClr val="6E6259"/>
                          </a:solidFill>
                          <a:latin typeface="Open Sans"/>
                          <a:ea typeface="Open Sans"/>
                          <a:cs typeface="Open Sans"/>
                          <a:sym typeface="Open Sans"/>
                        </a:rPr>
                        <a:t>W</a:t>
                      </a:r>
                      <a:r>
                        <a:rPr b="0" i="0" lang="en-US" u="none" cap="none" strike="noStrike">
                          <a:solidFill>
                            <a:srgbClr val="6E6259"/>
                          </a:solidFill>
                          <a:latin typeface="Open Sans"/>
                          <a:ea typeface="Open Sans"/>
                          <a:cs typeface="Open Sans"/>
                          <a:sym typeface="Open Sans"/>
                        </a:rPr>
                        <a:t>ork with cl</a:t>
                      </a:r>
                      <a:r>
                        <a:rPr lang="en-US">
                          <a:solidFill>
                            <a:srgbClr val="6E6259"/>
                          </a:solidFill>
                          <a:latin typeface="Open Sans"/>
                          <a:ea typeface="Open Sans"/>
                          <a:cs typeface="Open Sans"/>
                          <a:sym typeface="Open Sans"/>
                        </a:rPr>
                        <a:t>ient &amp;</a:t>
                      </a:r>
                      <a:r>
                        <a:rPr b="0" i="0" lang="en-US" u="none" cap="none" strike="noStrike">
                          <a:solidFill>
                            <a:srgbClr val="6E6259"/>
                          </a:solidFill>
                          <a:latin typeface="Open Sans"/>
                          <a:ea typeface="Open Sans"/>
                          <a:cs typeface="Open Sans"/>
                          <a:sym typeface="Open Sans"/>
                        </a:rPr>
                        <a:t> PowerCyber</a:t>
                      </a:r>
                      <a:r>
                        <a:rPr b="0" i="0" lang="en-US" u="none" cap="none" strike="noStrike">
                          <a:solidFill>
                            <a:srgbClr val="6E6259"/>
                          </a:solidFill>
                          <a:latin typeface="Open Sans"/>
                          <a:ea typeface="Open Sans"/>
                          <a:cs typeface="Open Sans"/>
                          <a:sym typeface="Open Sans"/>
                        </a:rPr>
                        <a:t> to determine </a:t>
                      </a:r>
                      <a:r>
                        <a:rPr lang="en-US">
                          <a:solidFill>
                            <a:srgbClr val="6E6259"/>
                          </a:solidFill>
                          <a:latin typeface="Open Sans"/>
                          <a:ea typeface="Open Sans"/>
                          <a:cs typeface="Open Sans"/>
                          <a:sym typeface="Open Sans"/>
                        </a:rPr>
                        <a:t>if there’s some</a:t>
                      </a:r>
                      <a:r>
                        <a:rPr b="0" i="0" lang="en-US" u="none" cap="none" strike="noStrike">
                          <a:solidFill>
                            <a:srgbClr val="6E6259"/>
                          </a:solidFill>
                          <a:latin typeface="Open Sans"/>
                          <a:ea typeface="Open Sans"/>
                          <a:cs typeface="Open Sans"/>
                          <a:sym typeface="Open Sans"/>
                        </a:rPr>
                        <a:t> use case</a:t>
                      </a:r>
                      <a:r>
                        <a:rPr lang="en-US">
                          <a:solidFill>
                            <a:srgbClr val="6E6259"/>
                          </a:solidFill>
                          <a:latin typeface="Open Sans"/>
                          <a:ea typeface="Open Sans"/>
                          <a:cs typeface="Open Sans"/>
                          <a:sym typeface="Open Sans"/>
                        </a:rPr>
                        <a:t> for implementing blockchain.</a:t>
                      </a:r>
                      <a:endParaRPr sz="3000" u="none" cap="none" strike="noStrike">
                        <a:latin typeface="Open Sans"/>
                        <a:ea typeface="Open Sans"/>
                        <a:cs typeface="Open Sans"/>
                        <a:sym typeface="Open Sans"/>
                      </a:endParaRPr>
                    </a:p>
                  </a:txBody>
                  <a:tcPr marT="84200" marB="84200" marR="84200" marL="842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r>
              <a:tr h="1156450">
                <a:tc>
                  <a:txBody>
                    <a:bodyPr/>
                    <a:lstStyle/>
                    <a:p>
                      <a:pPr indent="-355600" lvl="0" marL="457200" marR="0" rtl="0" algn="l">
                        <a:spcBef>
                          <a:spcPts val="0"/>
                        </a:spcBef>
                        <a:spcAft>
                          <a:spcPts val="0"/>
                        </a:spcAft>
                        <a:buSzPts val="2000"/>
                        <a:buFont typeface="Open Sans"/>
                        <a:buChar char="●"/>
                      </a:pPr>
                      <a:r>
                        <a:rPr lang="en-US" sz="2000">
                          <a:latin typeface="Open Sans"/>
                          <a:ea typeface="Open Sans"/>
                          <a:cs typeface="Open Sans"/>
                          <a:sym typeface="Open Sans"/>
                        </a:rPr>
                        <a:t>L</a:t>
                      </a:r>
                      <a:r>
                        <a:rPr i="0" lang="en-US" sz="2000" u="none" cap="none" strike="noStrike">
                          <a:latin typeface="Open Sans"/>
                          <a:ea typeface="Open Sans"/>
                          <a:cs typeface="Open Sans"/>
                          <a:sym typeface="Open Sans"/>
                        </a:rPr>
                        <a:t>ack of domain knowledge could lead to simple </a:t>
                      </a:r>
                      <a:r>
                        <a:rPr lang="en-US" sz="2000">
                          <a:latin typeface="Open Sans"/>
                          <a:ea typeface="Open Sans"/>
                          <a:cs typeface="Open Sans"/>
                          <a:sym typeface="Open Sans"/>
                        </a:rPr>
                        <a:t>mistakes.</a:t>
                      </a:r>
                      <a:endParaRPr sz="2000" u="none" cap="none" strike="noStrike">
                        <a:latin typeface="Open Sans"/>
                        <a:ea typeface="Open Sans"/>
                        <a:cs typeface="Open Sans"/>
                        <a:sym typeface="Open Sans"/>
                      </a:endParaRPr>
                    </a:p>
                  </a:txBody>
                  <a:tcPr marT="84200" marB="84200" marR="84200" marL="842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17500" lvl="0" marL="457200" marR="0" rtl="0" algn="l">
                        <a:spcBef>
                          <a:spcPts val="0"/>
                        </a:spcBef>
                        <a:spcAft>
                          <a:spcPts val="0"/>
                        </a:spcAft>
                        <a:buClr>
                          <a:srgbClr val="6E6259"/>
                        </a:buClr>
                        <a:buSzPts val="1400"/>
                        <a:buFont typeface="Open Sans"/>
                        <a:buChar char="●"/>
                      </a:pPr>
                      <a:r>
                        <a:rPr lang="en-US">
                          <a:solidFill>
                            <a:srgbClr val="6E6259"/>
                          </a:solidFill>
                          <a:latin typeface="Open Sans"/>
                          <a:ea typeface="Open Sans"/>
                          <a:cs typeface="Open Sans"/>
                          <a:sym typeface="Open Sans"/>
                        </a:rPr>
                        <a:t>V</a:t>
                      </a:r>
                      <a:r>
                        <a:rPr b="0" i="0" lang="en-US" u="none" cap="none" strike="noStrike">
                          <a:solidFill>
                            <a:srgbClr val="6E6259"/>
                          </a:solidFill>
                          <a:latin typeface="Open Sans"/>
                          <a:ea typeface="Open Sans"/>
                          <a:cs typeface="Open Sans"/>
                          <a:sym typeface="Open Sans"/>
                        </a:rPr>
                        <a:t>isit PowerCyber, interview domain experts, asking questions to the client and advisor when necessary. </a:t>
                      </a:r>
                      <a:endParaRPr sz="3000" u="none" cap="none" strike="noStrike">
                        <a:latin typeface="Open Sans"/>
                        <a:ea typeface="Open Sans"/>
                        <a:cs typeface="Open Sans"/>
                        <a:sym typeface="Open Sans"/>
                      </a:endParaRPr>
                    </a:p>
                  </a:txBody>
                  <a:tcPr marT="84200" marB="84200" marR="84200" marL="842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95000">
                <a:tc>
                  <a:txBody>
                    <a:bodyPr/>
                    <a:lstStyle/>
                    <a:p>
                      <a:pPr indent="-355600" lvl="0" marL="457200" marR="0" rtl="0" algn="l">
                        <a:spcBef>
                          <a:spcPts val="0"/>
                        </a:spcBef>
                        <a:spcAft>
                          <a:spcPts val="0"/>
                        </a:spcAft>
                        <a:buSzPts val="2000"/>
                        <a:buFont typeface="Open Sans"/>
                        <a:buChar char="●"/>
                      </a:pPr>
                      <a:r>
                        <a:rPr b="0" i="0" lang="en-US" sz="2000" u="none" cap="none" strike="noStrike">
                          <a:latin typeface="Open Sans"/>
                          <a:ea typeface="Open Sans"/>
                          <a:cs typeface="Open Sans"/>
                          <a:sym typeface="Open Sans"/>
                        </a:rPr>
                        <a:t>Integration could fail</a:t>
                      </a:r>
                      <a:endParaRPr sz="3800" u="none" cap="none" strike="noStrike">
                        <a:latin typeface="Open Sans"/>
                        <a:ea typeface="Open Sans"/>
                        <a:cs typeface="Open Sans"/>
                        <a:sym typeface="Open Sans"/>
                      </a:endParaRPr>
                    </a:p>
                  </a:txBody>
                  <a:tcPr marT="84200" marB="84200" marR="84200" marL="842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317500" lvl="0" marL="457200" marR="0" rtl="0" algn="l">
                        <a:spcBef>
                          <a:spcPts val="0"/>
                        </a:spcBef>
                        <a:spcAft>
                          <a:spcPts val="0"/>
                        </a:spcAft>
                        <a:buClr>
                          <a:srgbClr val="6E6259"/>
                        </a:buClr>
                        <a:buSzPts val="1400"/>
                        <a:buFont typeface="Open Sans"/>
                        <a:buChar char="●"/>
                      </a:pPr>
                      <a:r>
                        <a:rPr lang="en-US">
                          <a:solidFill>
                            <a:srgbClr val="6E6259"/>
                          </a:solidFill>
                          <a:latin typeface="Open Sans"/>
                          <a:ea typeface="Open Sans"/>
                          <a:cs typeface="Open Sans"/>
                          <a:sym typeface="Open Sans"/>
                        </a:rPr>
                        <a:t>A</a:t>
                      </a:r>
                      <a:r>
                        <a:rPr b="0" i="0" lang="en-US" u="none" cap="none" strike="noStrike">
                          <a:solidFill>
                            <a:srgbClr val="6E6259"/>
                          </a:solidFill>
                          <a:latin typeface="Open Sans"/>
                          <a:ea typeface="Open Sans"/>
                          <a:cs typeface="Open Sans"/>
                          <a:sym typeface="Open Sans"/>
                        </a:rPr>
                        <a:t>utomate integration, m</a:t>
                      </a:r>
                      <a:r>
                        <a:rPr lang="en-US">
                          <a:solidFill>
                            <a:srgbClr val="6E6259"/>
                          </a:solidFill>
                          <a:latin typeface="Open Sans"/>
                          <a:ea typeface="Open Sans"/>
                          <a:cs typeface="Open Sans"/>
                          <a:sym typeface="Open Sans"/>
                        </a:rPr>
                        <a:t>aintain documentation</a:t>
                      </a:r>
                      <a:r>
                        <a:rPr b="0" i="0" lang="en-US" u="none" cap="none" strike="noStrike">
                          <a:solidFill>
                            <a:srgbClr val="6E6259"/>
                          </a:solidFill>
                          <a:latin typeface="Open Sans"/>
                          <a:ea typeface="Open Sans"/>
                          <a:cs typeface="Open Sans"/>
                          <a:sym typeface="Open Sans"/>
                        </a:rPr>
                        <a:t> and acceptance tests.</a:t>
                      </a:r>
                      <a:endParaRPr sz="3000" u="none" cap="none" strike="noStrike">
                        <a:latin typeface="Open Sans"/>
                        <a:ea typeface="Open Sans"/>
                        <a:cs typeface="Open Sans"/>
                        <a:sym typeface="Open Sans"/>
                      </a:endParaRPr>
                    </a:p>
                  </a:txBody>
                  <a:tcPr marT="84200" marB="84200" marR="84200" marL="842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r>
            </a:tbl>
          </a:graphicData>
        </a:graphic>
      </p:graphicFrame>
      <p:sp>
        <p:nvSpPr>
          <p:cNvPr id="124" name="Google Shape;124;p11"/>
          <p:cNvSpPr txBox="1"/>
          <p:nvPr>
            <p:ph idx="2" type="body"/>
          </p:nvPr>
        </p:nvSpPr>
        <p:spPr>
          <a:xfrm>
            <a:off x="5882875" y="4717050"/>
            <a:ext cx="31086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Plan</a:t>
            </a:r>
            <a:endParaRPr/>
          </a:p>
        </p:txBody>
      </p:sp>
      <p:sp>
        <p:nvSpPr>
          <p:cNvPr id="125" name="Google Shape;125;p11"/>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Keegan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0"/>
          <p:cNvSpPr txBox="1"/>
          <p:nvPr>
            <p:ph type="title"/>
          </p:nvPr>
        </p:nvSpPr>
        <p:spPr>
          <a:xfrm>
            <a:off x="0" y="0"/>
            <a:ext cx="3628200" cy="836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extLst>
                  <a:ext uri="http://customooxmlschemas.google.com/">
                    <go:slidesCustomData xmlns:go="http://customooxmlschemas.google.com/" textRoundtripDataId="10"/>
                  </a:ext>
                </a:extLst>
              </a:rPr>
              <a:t>Project Schedule:</a:t>
            </a:r>
            <a:endParaRPr/>
          </a:p>
        </p:txBody>
      </p:sp>
      <p:sp>
        <p:nvSpPr>
          <p:cNvPr id="131" name="Google Shape;131;p10"/>
          <p:cNvSpPr txBox="1"/>
          <p:nvPr>
            <p:ph idx="1" type="body"/>
          </p:nvPr>
        </p:nvSpPr>
        <p:spPr>
          <a:xfrm>
            <a:off x="0" y="672225"/>
            <a:ext cx="3813600" cy="3880500"/>
          </a:xfrm>
          <a:prstGeom prst="rect">
            <a:avLst/>
          </a:prstGeom>
          <a:noFill/>
          <a:ln>
            <a:noFill/>
          </a:ln>
        </p:spPr>
        <p:txBody>
          <a:bodyPr anchorCtr="0" anchor="t" bIns="45700" lIns="91425" spcFirstLastPara="1" rIns="91425" wrap="square" tIns="45700">
            <a:noAutofit/>
          </a:bodyPr>
          <a:lstStyle/>
          <a:p>
            <a:pPr indent="-330200" lvl="0" marL="342900" rtl="0" algn="l">
              <a:spcBef>
                <a:spcPts val="0"/>
              </a:spcBef>
              <a:spcAft>
                <a:spcPts val="0"/>
              </a:spcAft>
              <a:buSzPts val="1400"/>
              <a:buChar char="•"/>
            </a:pPr>
            <a:r>
              <a:rPr lang="en-US" sz="2400"/>
              <a:t>Milestones:</a:t>
            </a:r>
            <a:endParaRPr sz="2400"/>
          </a:p>
          <a:p>
            <a:pPr indent="-283210" lvl="1" marL="742950" rtl="0" algn="l">
              <a:spcBef>
                <a:spcPts val="0"/>
              </a:spcBef>
              <a:spcAft>
                <a:spcPts val="0"/>
              </a:spcAft>
              <a:buSzPts val="1400"/>
              <a:buChar char="•"/>
            </a:pPr>
            <a:r>
              <a:rPr lang="en-US" sz="1600"/>
              <a:t>Gather all requirements</a:t>
            </a:r>
            <a:endParaRPr sz="1600"/>
          </a:p>
          <a:p>
            <a:pPr indent="-295910" lvl="1" marL="742950" rtl="0" algn="l">
              <a:spcBef>
                <a:spcPts val="0"/>
              </a:spcBef>
              <a:spcAft>
                <a:spcPts val="0"/>
              </a:spcAft>
              <a:buSzPts val="1600"/>
              <a:buChar char="•"/>
            </a:pPr>
            <a:r>
              <a:rPr lang="en-US" sz="1600"/>
              <a:t>Understanding of the domain</a:t>
            </a:r>
            <a:endParaRPr sz="1600"/>
          </a:p>
          <a:p>
            <a:pPr indent="-295910" lvl="1" marL="742950" rtl="0" algn="l">
              <a:spcBef>
                <a:spcPts val="0"/>
              </a:spcBef>
              <a:spcAft>
                <a:spcPts val="0"/>
              </a:spcAft>
              <a:buSzPts val="1600"/>
              <a:buChar char="•"/>
            </a:pPr>
            <a:r>
              <a:rPr lang="en-US" sz="1600"/>
              <a:t>Configuring an example BC</a:t>
            </a:r>
            <a:endParaRPr sz="1600"/>
          </a:p>
          <a:p>
            <a:pPr indent="-295910" lvl="1" marL="742950" rtl="0" algn="l">
              <a:spcBef>
                <a:spcPts val="0"/>
              </a:spcBef>
              <a:spcAft>
                <a:spcPts val="0"/>
              </a:spcAft>
              <a:buSzPts val="1600"/>
              <a:buChar char="•"/>
            </a:pPr>
            <a:r>
              <a:rPr lang="en-US" sz="1600"/>
              <a:t>Initial Deployment of BC</a:t>
            </a:r>
            <a:endParaRPr sz="1600"/>
          </a:p>
          <a:p>
            <a:pPr indent="-295910" lvl="1" marL="742950" rtl="0" algn="l">
              <a:spcBef>
                <a:spcPts val="0"/>
              </a:spcBef>
              <a:spcAft>
                <a:spcPts val="0"/>
              </a:spcAft>
              <a:buSzPts val="1600"/>
              <a:buChar char="•"/>
            </a:pPr>
            <a:r>
              <a:rPr lang="en-US" sz="1600"/>
              <a:t>BC works with API &amp; devices</a:t>
            </a:r>
            <a:endParaRPr sz="1600"/>
          </a:p>
          <a:p>
            <a:pPr indent="-295910" lvl="1" marL="742950" rtl="0" algn="l">
              <a:spcBef>
                <a:spcPts val="0"/>
              </a:spcBef>
              <a:spcAft>
                <a:spcPts val="0"/>
              </a:spcAft>
              <a:buSzPts val="1600"/>
              <a:buChar char="•"/>
            </a:pPr>
            <a:r>
              <a:rPr lang="en-US" sz="1600"/>
              <a:t>BC has 5+ orgs</a:t>
            </a:r>
            <a:endParaRPr sz="1600"/>
          </a:p>
          <a:p>
            <a:pPr indent="-295910" lvl="1" marL="742950" rtl="0" algn="l">
              <a:spcBef>
                <a:spcPts val="0"/>
              </a:spcBef>
              <a:spcAft>
                <a:spcPts val="0"/>
              </a:spcAft>
              <a:buSzPts val="1600"/>
              <a:buChar char="•"/>
            </a:pPr>
            <a:r>
              <a:rPr lang="en-US" sz="1600"/>
              <a:t>API initial build</a:t>
            </a:r>
            <a:endParaRPr sz="1600"/>
          </a:p>
          <a:p>
            <a:pPr indent="-295910" lvl="1" marL="742950" rtl="0" algn="l">
              <a:spcBef>
                <a:spcPts val="0"/>
              </a:spcBef>
              <a:spcAft>
                <a:spcPts val="0"/>
              </a:spcAft>
              <a:buSzPts val="1600"/>
              <a:buChar char="•"/>
            </a:pPr>
            <a:r>
              <a:rPr lang="en-US" sz="1600"/>
              <a:t>API exposes S.C functions</a:t>
            </a:r>
            <a:endParaRPr sz="1600"/>
          </a:p>
          <a:p>
            <a:pPr indent="-295910" lvl="1" marL="742950" rtl="0" algn="l">
              <a:spcBef>
                <a:spcPts val="0"/>
              </a:spcBef>
              <a:spcAft>
                <a:spcPts val="0"/>
              </a:spcAft>
              <a:buSzPts val="1600"/>
              <a:buChar char="•"/>
            </a:pPr>
            <a:r>
              <a:rPr lang="en-US" sz="1600"/>
              <a:t>UI displays in web browser</a:t>
            </a:r>
            <a:endParaRPr sz="1600"/>
          </a:p>
          <a:p>
            <a:pPr indent="-295910" lvl="1" marL="742950" rtl="0" algn="l">
              <a:spcBef>
                <a:spcPts val="0"/>
              </a:spcBef>
              <a:spcAft>
                <a:spcPts val="0"/>
              </a:spcAft>
              <a:buSzPts val="1600"/>
              <a:buChar char="•"/>
            </a:pPr>
            <a:r>
              <a:rPr lang="en-US" sz="1600"/>
              <a:t>UI works with API to use S.C.</a:t>
            </a:r>
            <a:endParaRPr sz="1600"/>
          </a:p>
          <a:p>
            <a:pPr indent="-295910" lvl="1" marL="742950" rtl="0" algn="l">
              <a:spcBef>
                <a:spcPts val="0"/>
              </a:spcBef>
              <a:spcAft>
                <a:spcPts val="0"/>
              </a:spcAft>
              <a:buSzPts val="1600"/>
              <a:buChar char="•"/>
            </a:pPr>
            <a:r>
              <a:rPr lang="en-US" sz="1600"/>
              <a:t>UI displays correct data</a:t>
            </a:r>
            <a:endParaRPr sz="1600"/>
          </a:p>
          <a:p>
            <a:pPr indent="-295910" lvl="1" marL="742950" rtl="0" algn="l">
              <a:spcBef>
                <a:spcPts val="0"/>
              </a:spcBef>
              <a:spcAft>
                <a:spcPts val="0"/>
              </a:spcAft>
              <a:buSzPts val="1600"/>
              <a:buChar char="•"/>
            </a:pPr>
            <a:r>
              <a:rPr lang="en-US" sz="1600"/>
              <a:t>Integrate BC into given system</a:t>
            </a:r>
            <a:endParaRPr sz="1600"/>
          </a:p>
          <a:p>
            <a:pPr indent="-295910" lvl="1" marL="742950" rtl="0" algn="l">
              <a:spcBef>
                <a:spcPts val="0"/>
              </a:spcBef>
              <a:spcAft>
                <a:spcPts val="0"/>
              </a:spcAft>
              <a:buSzPts val="1600"/>
              <a:buChar char="•"/>
            </a:pPr>
            <a:r>
              <a:rPr lang="en-US" sz="1600"/>
              <a:t>Successful end-to-end test</a:t>
            </a:r>
            <a:endParaRPr sz="1600"/>
          </a:p>
        </p:txBody>
      </p:sp>
      <p:sp>
        <p:nvSpPr>
          <p:cNvPr id="132" name="Google Shape;132;p10"/>
          <p:cNvSpPr txBox="1"/>
          <p:nvPr>
            <p:ph idx="2" type="body"/>
          </p:nvPr>
        </p:nvSpPr>
        <p:spPr>
          <a:xfrm>
            <a:off x="6129350" y="4717050"/>
            <a:ext cx="2862300" cy="33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Plan</a:t>
            </a:r>
            <a:endParaRPr/>
          </a:p>
        </p:txBody>
      </p:sp>
      <p:sp>
        <p:nvSpPr>
          <p:cNvPr id="133" name="Google Shape;133;p10"/>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Keegan</a:t>
            </a:r>
            <a:endParaRPr/>
          </a:p>
        </p:txBody>
      </p:sp>
      <p:pic>
        <p:nvPicPr>
          <p:cNvPr id="134" name="Google Shape;134;p10"/>
          <p:cNvPicPr preferRelativeResize="0"/>
          <p:nvPr/>
        </p:nvPicPr>
        <p:blipFill>
          <a:blip r:embed="rId3">
            <a:alphaModFix/>
          </a:blip>
          <a:stretch>
            <a:fillRect/>
          </a:stretch>
        </p:blipFill>
        <p:spPr>
          <a:xfrm>
            <a:off x="3813700" y="0"/>
            <a:ext cx="5330300" cy="455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3"/>
          <p:cNvSpPr txBox="1"/>
          <p:nvPr>
            <p:ph type="title"/>
          </p:nvPr>
        </p:nvSpPr>
        <p:spPr>
          <a:xfrm>
            <a:off x="457200" y="114300"/>
            <a:ext cx="77724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u="sng"/>
              <a:t>A Functional Decomposition</a:t>
            </a:r>
            <a:endParaRPr/>
          </a:p>
        </p:txBody>
      </p:sp>
      <p:sp>
        <p:nvSpPr>
          <p:cNvPr id="140" name="Google Shape;140;p13"/>
          <p:cNvSpPr txBox="1"/>
          <p:nvPr/>
        </p:nvSpPr>
        <p:spPr>
          <a:xfrm>
            <a:off x="3276600" y="4717048"/>
            <a:ext cx="3429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Open Sans"/>
                <a:ea typeface="Open Sans"/>
                <a:cs typeface="Open Sans"/>
                <a:sym typeface="Open Sans"/>
              </a:rPr>
              <a:t>Narrated By: Keegan</a:t>
            </a:r>
            <a:endParaRPr/>
          </a:p>
        </p:txBody>
      </p:sp>
      <p:sp>
        <p:nvSpPr>
          <p:cNvPr id="141" name="Google Shape;141;p13"/>
          <p:cNvSpPr txBox="1"/>
          <p:nvPr>
            <p:ph idx="1" type="body"/>
          </p:nvPr>
        </p:nvSpPr>
        <p:spPr>
          <a:xfrm>
            <a:off x="5626900" y="4667250"/>
            <a:ext cx="3212400" cy="285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0" lang="en-US">
                <a:latin typeface="Open Sans"/>
                <a:ea typeface="Open Sans"/>
                <a:cs typeface="Open Sans"/>
                <a:sym typeface="Open Sans"/>
              </a:rPr>
              <a:t>Sdmay20-12: Project Design</a:t>
            </a:r>
            <a:endParaRPr/>
          </a:p>
        </p:txBody>
      </p:sp>
      <p:pic>
        <p:nvPicPr>
          <p:cNvPr id="142" name="Google Shape;142;p13"/>
          <p:cNvPicPr preferRelativeResize="0"/>
          <p:nvPr/>
        </p:nvPicPr>
        <p:blipFill>
          <a:blip r:embed="rId3">
            <a:alphaModFix/>
          </a:blip>
          <a:stretch>
            <a:fillRect/>
          </a:stretch>
        </p:blipFill>
        <p:spPr>
          <a:xfrm>
            <a:off x="58388" y="-29600"/>
            <a:ext cx="9027223" cy="4696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2018-04-04T18:23:10Z</dcterms:created>
  <dc:creator>Jill Thomasson</dc:creator>
</cp:coreProperties>
</file>